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7.jpg" ContentType="image/jpeg"/>
  <Override PartName="/ppt/media/image54.jpg" ContentType="image/jpeg"/>
  <Override PartName="/ppt/media/image67.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p:cViewPr varScale="1">
        <p:scale>
          <a:sx n="72" d="100"/>
          <a:sy n="72" d="100"/>
        </p:scale>
        <p:origin x="696"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6000" b="0" i="0">
                <a:solidFill>
                  <a:srgbClr val="332C2C"/>
                </a:solidFill>
                <a:latin typeface="Georgia"/>
                <a:cs typeface="Georgi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332C2C"/>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332C2C"/>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332C2C"/>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2EE"/>
          </a:solidFill>
        </p:spPr>
        <p:txBody>
          <a:bodyPr wrap="square" lIns="0" tIns="0" rIns="0" bIns="0" rtlCol="0"/>
          <a:lstStyle/>
          <a:p>
            <a:endParaRPr/>
          </a:p>
        </p:txBody>
      </p:sp>
      <p:sp>
        <p:nvSpPr>
          <p:cNvPr id="2" name="Holder 2"/>
          <p:cNvSpPr>
            <a:spLocks noGrp="1"/>
          </p:cNvSpPr>
          <p:nvPr>
            <p:ph type="title"/>
          </p:nvPr>
        </p:nvSpPr>
        <p:spPr>
          <a:xfrm>
            <a:off x="868807" y="1091190"/>
            <a:ext cx="16299180" cy="1819910"/>
          </a:xfrm>
          <a:prstGeom prst="rect">
            <a:avLst/>
          </a:prstGeom>
        </p:spPr>
        <p:txBody>
          <a:bodyPr wrap="square" lIns="0" tIns="0" rIns="0" bIns="0">
            <a:spAutoFit/>
          </a:bodyPr>
          <a:lstStyle>
            <a:lvl1pPr>
              <a:defRPr sz="6000" b="0" i="0">
                <a:solidFill>
                  <a:srgbClr val="332C2C"/>
                </a:solidFill>
                <a:latin typeface="Georgia"/>
                <a:cs typeface="Georgia"/>
              </a:defRPr>
            </a:lvl1pPr>
          </a:lstStyle>
          <a:p>
            <a:endParaRPr/>
          </a:p>
        </p:txBody>
      </p:sp>
      <p:sp>
        <p:nvSpPr>
          <p:cNvPr id="3" name="Holder 3"/>
          <p:cNvSpPr>
            <a:spLocks noGrp="1"/>
          </p:cNvSpPr>
          <p:nvPr>
            <p:ph type="body" idx="1"/>
          </p:nvPr>
        </p:nvSpPr>
        <p:spPr>
          <a:xfrm>
            <a:off x="1612734" y="3429749"/>
            <a:ext cx="7516495" cy="3846195"/>
          </a:xfrm>
          <a:prstGeom prst="rect">
            <a:avLst/>
          </a:prstGeom>
        </p:spPr>
        <p:txBody>
          <a:bodyPr wrap="square" lIns="0" tIns="0" rIns="0" bIns="0">
            <a:spAutoFit/>
          </a:bodyPr>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s://marisadiniznetworking.blogspot.com/2016/05/o-imediatismo-nosso-de-cada-dia.html" TargetMode="External"/><Relationship Id="rId5" Type="http://schemas.openxmlformats.org/officeDocument/2006/relationships/image" Target="../media/image54.jp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hyperlink" Target="https://pixabay.com/pt/illustrations/multi-tasking-efici%C3%AAncia-gerenciador-2840792/" TargetMode="External"/><Relationship Id="rId5" Type="http://schemas.openxmlformats.org/officeDocument/2006/relationships/image" Target="../media/image67.jp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jpg"/><Relationship Id="rId1" Type="http://schemas.openxmlformats.org/officeDocument/2006/relationships/slideLayout" Target="../slideLayouts/slideLayout5.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hyperlink" Target="https://es.pngtree.com/freepng/economy-grow-with-coin-and-up-arrow-vector_9163951.html"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jp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jp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www.templatemonster.com/es/illustrations-244742.html" TargetMode="Externa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1ED"/>
          </a:solidFill>
        </p:spPr>
        <p:txBody>
          <a:bodyPr wrap="square" lIns="0" tIns="0" rIns="0" bIns="0" rtlCol="0"/>
          <a:lstStyle/>
          <a:p>
            <a:endParaRPr/>
          </a:p>
        </p:txBody>
      </p:sp>
      <p:sp>
        <p:nvSpPr>
          <p:cNvPr id="3" name="object 3"/>
          <p:cNvSpPr txBox="1">
            <a:spLocks noGrp="1"/>
          </p:cNvSpPr>
          <p:nvPr>
            <p:ph type="title"/>
          </p:nvPr>
        </p:nvSpPr>
        <p:spPr>
          <a:xfrm>
            <a:off x="7610509" y="538029"/>
            <a:ext cx="9695180" cy="3427729"/>
          </a:xfrm>
          <a:prstGeom prst="rect">
            <a:avLst/>
          </a:prstGeom>
        </p:spPr>
        <p:txBody>
          <a:bodyPr vert="horz" wrap="square" lIns="0" tIns="50800" rIns="0" bIns="0" rtlCol="0">
            <a:spAutoFit/>
          </a:bodyPr>
          <a:lstStyle/>
          <a:p>
            <a:pPr marL="12700" marR="5080" algn="ctr">
              <a:lnSpc>
                <a:spcPts val="8930"/>
              </a:lnSpc>
              <a:spcBef>
                <a:spcPts val="400"/>
              </a:spcBef>
            </a:pPr>
            <a:r>
              <a:rPr sz="7450" spc="-25" dirty="0">
                <a:solidFill>
                  <a:srgbClr val="332B2B"/>
                </a:solidFill>
                <a:latin typeface="Times New Roman"/>
                <a:cs typeface="Times New Roman"/>
              </a:rPr>
              <a:t>Algoritmos</a:t>
            </a:r>
            <a:r>
              <a:rPr sz="7450" spc="-425" dirty="0">
                <a:solidFill>
                  <a:srgbClr val="332B2B"/>
                </a:solidFill>
                <a:latin typeface="Times New Roman"/>
                <a:cs typeface="Times New Roman"/>
              </a:rPr>
              <a:t> </a:t>
            </a:r>
            <a:r>
              <a:rPr sz="7450" spc="160" dirty="0">
                <a:solidFill>
                  <a:srgbClr val="332B2B"/>
                </a:solidFill>
                <a:latin typeface="Times New Roman"/>
                <a:cs typeface="Times New Roman"/>
              </a:rPr>
              <a:t>de</a:t>
            </a:r>
            <a:r>
              <a:rPr sz="7450" spc="-425" dirty="0">
                <a:solidFill>
                  <a:srgbClr val="332B2B"/>
                </a:solidFill>
                <a:latin typeface="Times New Roman"/>
                <a:cs typeface="Times New Roman"/>
              </a:rPr>
              <a:t> </a:t>
            </a:r>
            <a:r>
              <a:rPr sz="7450" spc="-10" dirty="0">
                <a:solidFill>
                  <a:srgbClr val="332B2B"/>
                </a:solidFill>
                <a:latin typeface="Times New Roman"/>
                <a:cs typeface="Times New Roman"/>
              </a:rPr>
              <a:t>Búsqueda: </a:t>
            </a:r>
            <a:r>
              <a:rPr sz="7450" spc="-400" dirty="0">
                <a:solidFill>
                  <a:srgbClr val="332B2B"/>
                </a:solidFill>
                <a:latin typeface="Times New Roman"/>
                <a:cs typeface="Times New Roman"/>
              </a:rPr>
              <a:t>DFS</a:t>
            </a:r>
            <a:endParaRPr sz="7450">
              <a:latin typeface="Times New Roman"/>
              <a:cs typeface="Times New Roman"/>
            </a:endParaRPr>
          </a:p>
          <a:p>
            <a:pPr algn="ctr">
              <a:lnSpc>
                <a:spcPts val="8625"/>
              </a:lnSpc>
            </a:pPr>
            <a:r>
              <a:rPr sz="7450" spc="-470" dirty="0">
                <a:solidFill>
                  <a:srgbClr val="332B2B"/>
                </a:solidFill>
                <a:latin typeface="Times New Roman"/>
                <a:cs typeface="Times New Roman"/>
              </a:rPr>
              <a:t>BFS</a:t>
            </a:r>
            <a:endParaRPr sz="7450">
              <a:latin typeface="Times New Roman"/>
              <a:cs typeface="Times New Roman"/>
            </a:endParaRPr>
          </a:p>
        </p:txBody>
      </p:sp>
      <p:sp>
        <p:nvSpPr>
          <p:cNvPr id="4" name="object 4"/>
          <p:cNvSpPr txBox="1"/>
          <p:nvPr/>
        </p:nvSpPr>
        <p:spPr>
          <a:xfrm>
            <a:off x="7632238" y="3928929"/>
            <a:ext cx="9651365" cy="2294255"/>
          </a:xfrm>
          <a:prstGeom prst="rect">
            <a:avLst/>
          </a:prstGeom>
        </p:spPr>
        <p:txBody>
          <a:bodyPr vert="horz" wrap="square" lIns="0" tIns="25400" rIns="0" bIns="0" rtlCol="0">
            <a:spAutoFit/>
          </a:bodyPr>
          <a:lstStyle/>
          <a:p>
            <a:pPr marL="4380865" marR="5080" indent="-4368800">
              <a:lnSpc>
                <a:spcPts val="8930"/>
              </a:lnSpc>
              <a:spcBef>
                <a:spcPts val="200"/>
              </a:spcBef>
            </a:pPr>
            <a:r>
              <a:rPr sz="7450" dirty="0">
                <a:solidFill>
                  <a:srgbClr val="332B2B"/>
                </a:solidFill>
                <a:latin typeface="Times New Roman"/>
                <a:cs typeface="Times New Roman"/>
              </a:rPr>
              <a:t>Greedy</a:t>
            </a:r>
            <a:r>
              <a:rPr sz="7450" spc="-335" dirty="0">
                <a:solidFill>
                  <a:srgbClr val="332B2B"/>
                </a:solidFill>
                <a:latin typeface="Times New Roman"/>
                <a:cs typeface="Times New Roman"/>
              </a:rPr>
              <a:t> </a:t>
            </a:r>
            <a:r>
              <a:rPr sz="7450" spc="-75" dirty="0">
                <a:solidFill>
                  <a:srgbClr val="332B2B"/>
                </a:solidFill>
                <a:latin typeface="Times New Roman"/>
                <a:cs typeface="Times New Roman"/>
              </a:rPr>
              <a:t>Best-</a:t>
            </a:r>
            <a:r>
              <a:rPr sz="7450" spc="80" dirty="0">
                <a:solidFill>
                  <a:srgbClr val="332B2B"/>
                </a:solidFill>
                <a:latin typeface="Times New Roman"/>
                <a:cs typeface="Times New Roman"/>
              </a:rPr>
              <a:t>First</a:t>
            </a:r>
            <a:r>
              <a:rPr sz="7450" spc="-335" dirty="0">
                <a:solidFill>
                  <a:srgbClr val="332B2B"/>
                </a:solidFill>
                <a:latin typeface="Times New Roman"/>
                <a:cs typeface="Times New Roman"/>
              </a:rPr>
              <a:t> </a:t>
            </a:r>
            <a:r>
              <a:rPr sz="7450" spc="105" dirty="0">
                <a:solidFill>
                  <a:srgbClr val="332B2B"/>
                </a:solidFill>
                <a:latin typeface="Times New Roman"/>
                <a:cs typeface="Times New Roman"/>
              </a:rPr>
              <a:t>Search </a:t>
            </a:r>
            <a:r>
              <a:rPr sz="7450" spc="-1120" dirty="0">
                <a:solidFill>
                  <a:srgbClr val="332B2B"/>
                </a:solidFill>
                <a:latin typeface="Times New Roman"/>
                <a:cs typeface="Times New Roman"/>
              </a:rPr>
              <a:t>A*</a:t>
            </a:r>
            <a:endParaRPr sz="7450">
              <a:latin typeface="Times New Roman"/>
              <a:cs typeface="Times New Roman"/>
            </a:endParaRPr>
          </a:p>
        </p:txBody>
      </p:sp>
      <p:sp>
        <p:nvSpPr>
          <p:cNvPr id="5" name="object 5"/>
          <p:cNvSpPr/>
          <p:nvPr/>
        </p:nvSpPr>
        <p:spPr>
          <a:xfrm>
            <a:off x="0" y="11"/>
            <a:ext cx="18288000" cy="2550795"/>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71" y="235686"/>
                </a:lnTo>
                <a:lnTo>
                  <a:pt x="3904119" y="215900"/>
                </a:lnTo>
                <a:lnTo>
                  <a:pt x="3948328" y="196748"/>
                </a:lnTo>
                <a:lnTo>
                  <a:pt x="3993210" y="178231"/>
                </a:lnTo>
                <a:lnTo>
                  <a:pt x="4038777" y="160337"/>
                </a:lnTo>
                <a:lnTo>
                  <a:pt x="4085056" y="143078"/>
                </a:lnTo>
                <a:lnTo>
                  <a:pt x="4132034" y="126441"/>
                </a:lnTo>
                <a:lnTo>
                  <a:pt x="4179747" y="110413"/>
                </a:lnTo>
                <a:lnTo>
                  <a:pt x="4228198" y="94996"/>
                </a:lnTo>
                <a:lnTo>
                  <a:pt x="4277398" y="80187"/>
                </a:lnTo>
                <a:lnTo>
                  <a:pt x="4327360" y="65989"/>
                </a:lnTo>
                <a:lnTo>
                  <a:pt x="4378083" y="52374"/>
                </a:lnTo>
                <a:lnTo>
                  <a:pt x="4429607" y="39370"/>
                </a:lnTo>
                <a:lnTo>
                  <a:pt x="4481931" y="26949"/>
                </a:lnTo>
                <a:lnTo>
                  <a:pt x="4535068" y="15113"/>
                </a:lnTo>
                <a:lnTo>
                  <a:pt x="4589030" y="3860"/>
                </a:lnTo>
                <a:lnTo>
                  <a:pt x="4608842" y="0"/>
                </a:lnTo>
                <a:lnTo>
                  <a:pt x="4355008" y="0"/>
                </a:lnTo>
                <a:lnTo>
                  <a:pt x="4311916" y="11557"/>
                </a:lnTo>
                <a:lnTo>
                  <a:pt x="4261091" y="26009"/>
                </a:lnTo>
                <a:lnTo>
                  <a:pt x="4211028" y="41084"/>
                </a:lnTo>
                <a:lnTo>
                  <a:pt x="4161739" y="56781"/>
                </a:lnTo>
                <a:lnTo>
                  <a:pt x="4113187" y="73101"/>
                </a:lnTo>
                <a:lnTo>
                  <a:pt x="4065371" y="90055"/>
                </a:lnTo>
                <a:lnTo>
                  <a:pt x="4018280" y="107645"/>
                </a:lnTo>
                <a:lnTo>
                  <a:pt x="3971887" y="125869"/>
                </a:lnTo>
                <a:lnTo>
                  <a:pt x="3926192" y="144741"/>
                </a:lnTo>
                <a:lnTo>
                  <a:pt x="3881170" y="164261"/>
                </a:lnTo>
                <a:lnTo>
                  <a:pt x="3836809" y="184429"/>
                </a:lnTo>
                <a:lnTo>
                  <a:pt x="3793096" y="205257"/>
                </a:lnTo>
                <a:lnTo>
                  <a:pt x="3750030" y="226745"/>
                </a:lnTo>
                <a:lnTo>
                  <a:pt x="3707574" y="248907"/>
                </a:lnTo>
                <a:lnTo>
                  <a:pt x="3665740" y="271741"/>
                </a:lnTo>
                <a:lnTo>
                  <a:pt x="3621519" y="297053"/>
                </a:lnTo>
                <a:lnTo>
                  <a:pt x="3577869" y="323291"/>
                </a:lnTo>
                <a:lnTo>
                  <a:pt x="3534778" y="350405"/>
                </a:lnTo>
                <a:lnTo>
                  <a:pt x="3492220" y="378345"/>
                </a:lnTo>
                <a:lnTo>
                  <a:pt x="3450183" y="407060"/>
                </a:lnTo>
                <a:lnTo>
                  <a:pt x="3408616" y="436486"/>
                </a:lnTo>
                <a:lnTo>
                  <a:pt x="3367519" y="466572"/>
                </a:lnTo>
                <a:lnTo>
                  <a:pt x="3326866" y="497281"/>
                </a:lnTo>
                <a:lnTo>
                  <a:pt x="3288855" y="526821"/>
                </a:lnTo>
                <a:lnTo>
                  <a:pt x="0" y="526821"/>
                </a:lnTo>
                <a:lnTo>
                  <a:pt x="0" y="574446"/>
                </a:lnTo>
                <a:lnTo>
                  <a:pt x="3229508" y="574446"/>
                </a:lnTo>
                <a:lnTo>
                  <a:pt x="3207308" y="592582"/>
                </a:lnTo>
                <a:lnTo>
                  <a:pt x="3168180" y="625233"/>
                </a:lnTo>
                <a:lnTo>
                  <a:pt x="3129381" y="658241"/>
                </a:lnTo>
                <a:lnTo>
                  <a:pt x="3090888" y="691553"/>
                </a:lnTo>
                <a:lnTo>
                  <a:pt x="3052673" y="725106"/>
                </a:lnTo>
                <a:lnTo>
                  <a:pt x="2976981" y="792784"/>
                </a:lnTo>
                <a:lnTo>
                  <a:pt x="2672143" y="1071206"/>
                </a:lnTo>
                <a:lnTo>
                  <a:pt x="2567889" y="1164577"/>
                </a:lnTo>
                <a:lnTo>
                  <a:pt x="2496515" y="1227416"/>
                </a:lnTo>
                <a:lnTo>
                  <a:pt x="2423642" y="1290535"/>
                </a:lnTo>
                <a:lnTo>
                  <a:pt x="2349296" y="1353781"/>
                </a:lnTo>
                <a:lnTo>
                  <a:pt x="2273490" y="1416989"/>
                </a:lnTo>
                <a:lnTo>
                  <a:pt x="2196223" y="1479994"/>
                </a:lnTo>
                <a:lnTo>
                  <a:pt x="2157031" y="1511363"/>
                </a:lnTo>
                <a:lnTo>
                  <a:pt x="2117496" y="1542618"/>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401"/>
                </a:lnTo>
                <a:lnTo>
                  <a:pt x="1702409" y="1844382"/>
                </a:lnTo>
                <a:lnTo>
                  <a:pt x="1658962" y="1873034"/>
                </a:lnTo>
                <a:lnTo>
                  <a:pt x="1615160" y="1901317"/>
                </a:lnTo>
                <a:lnTo>
                  <a:pt x="1571015" y="1929218"/>
                </a:lnTo>
                <a:lnTo>
                  <a:pt x="1526527" y="1956714"/>
                </a:lnTo>
                <a:lnTo>
                  <a:pt x="1481696" y="1983803"/>
                </a:lnTo>
                <a:lnTo>
                  <a:pt x="1436522" y="2010435"/>
                </a:lnTo>
                <a:lnTo>
                  <a:pt x="1390992" y="2036610"/>
                </a:lnTo>
                <a:lnTo>
                  <a:pt x="1345133" y="2062302"/>
                </a:lnTo>
                <a:lnTo>
                  <a:pt x="1298930" y="2087486"/>
                </a:lnTo>
                <a:lnTo>
                  <a:pt x="1252385" y="2112137"/>
                </a:lnTo>
                <a:lnTo>
                  <a:pt x="1204734" y="2136648"/>
                </a:lnTo>
                <a:lnTo>
                  <a:pt x="1157046" y="2160397"/>
                </a:lnTo>
                <a:lnTo>
                  <a:pt x="1109306" y="2183384"/>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70"/>
                </a:lnTo>
                <a:lnTo>
                  <a:pt x="631139" y="2371801"/>
                </a:lnTo>
                <a:lnTo>
                  <a:pt x="583349" y="2386469"/>
                </a:lnTo>
                <a:lnTo>
                  <a:pt x="535584" y="2400376"/>
                </a:lnTo>
                <a:lnTo>
                  <a:pt x="487845" y="2413520"/>
                </a:lnTo>
                <a:lnTo>
                  <a:pt x="440143" y="2425890"/>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00" y="2550083"/>
                </a:lnTo>
                <a:lnTo>
                  <a:pt x="30073" y="2550249"/>
                </a:lnTo>
                <a:lnTo>
                  <a:pt x="63449" y="2549614"/>
                </a:lnTo>
                <a:lnTo>
                  <a:pt x="129921" y="2544508"/>
                </a:lnTo>
                <a:lnTo>
                  <a:pt x="211213" y="2532215"/>
                </a:lnTo>
                <a:lnTo>
                  <a:pt x="259461" y="2523591"/>
                </a:lnTo>
                <a:lnTo>
                  <a:pt x="307784" y="2514181"/>
                </a:lnTo>
                <a:lnTo>
                  <a:pt x="356146" y="2503982"/>
                </a:lnTo>
                <a:lnTo>
                  <a:pt x="402551"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27"/>
                </a:lnTo>
                <a:lnTo>
                  <a:pt x="938631" y="2320594"/>
                </a:lnTo>
                <a:lnTo>
                  <a:pt x="987209" y="2300287"/>
                </a:lnTo>
                <a:lnTo>
                  <a:pt x="1035748" y="2279205"/>
                </a:lnTo>
                <a:lnTo>
                  <a:pt x="1084275" y="2257374"/>
                </a:lnTo>
                <a:lnTo>
                  <a:pt x="1132763" y="2234781"/>
                </a:lnTo>
                <a:lnTo>
                  <a:pt x="1181227" y="2211425"/>
                </a:lnTo>
                <a:lnTo>
                  <a:pt x="1229639" y="2187308"/>
                </a:lnTo>
                <a:lnTo>
                  <a:pt x="1278013" y="2162441"/>
                </a:lnTo>
                <a:lnTo>
                  <a:pt x="1325016" y="2137587"/>
                </a:lnTo>
                <a:lnTo>
                  <a:pt x="1371663" y="2112200"/>
                </a:lnTo>
                <a:lnTo>
                  <a:pt x="1417967" y="2086305"/>
                </a:lnTo>
                <a:lnTo>
                  <a:pt x="1463916" y="2059914"/>
                </a:lnTo>
                <a:lnTo>
                  <a:pt x="1509509" y="2033066"/>
                </a:lnTo>
                <a:lnTo>
                  <a:pt x="1554759" y="2005761"/>
                </a:lnTo>
                <a:lnTo>
                  <a:pt x="1599653" y="1978037"/>
                </a:lnTo>
                <a:lnTo>
                  <a:pt x="1644192" y="1949907"/>
                </a:lnTo>
                <a:lnTo>
                  <a:pt x="1688388"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19"/>
                </a:lnTo>
                <a:lnTo>
                  <a:pt x="2150707" y="1588350"/>
                </a:lnTo>
                <a:lnTo>
                  <a:pt x="2190546" y="1556854"/>
                </a:lnTo>
                <a:lnTo>
                  <a:pt x="2230018" y="1525231"/>
                </a:lnTo>
                <a:lnTo>
                  <a:pt x="2307869" y="1461757"/>
                </a:lnTo>
                <a:lnTo>
                  <a:pt x="2384234" y="1398066"/>
                </a:lnTo>
                <a:lnTo>
                  <a:pt x="2459088" y="1334338"/>
                </a:lnTo>
                <a:lnTo>
                  <a:pt x="2532456" y="1270749"/>
                </a:lnTo>
                <a:lnTo>
                  <a:pt x="2604312" y="1207452"/>
                </a:lnTo>
                <a:lnTo>
                  <a:pt x="2709240" y="1113421"/>
                </a:lnTo>
                <a:lnTo>
                  <a:pt x="3013252" y="835710"/>
                </a:lnTo>
                <a:lnTo>
                  <a:pt x="3088182"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B2B"/>
          </a:solidFill>
        </p:spPr>
        <p:txBody>
          <a:bodyPr wrap="square" lIns="0" tIns="0" rIns="0" bIns="0" rtlCol="0"/>
          <a:lstStyle/>
          <a:p>
            <a:endParaRPr/>
          </a:p>
        </p:txBody>
      </p:sp>
      <p:sp>
        <p:nvSpPr>
          <p:cNvPr id="6" name="object 6"/>
          <p:cNvSpPr/>
          <p:nvPr/>
        </p:nvSpPr>
        <p:spPr>
          <a:xfrm>
            <a:off x="0" y="7892591"/>
            <a:ext cx="18288000" cy="2394585"/>
          </a:xfrm>
          <a:custGeom>
            <a:avLst/>
            <a:gdLst/>
            <a:ahLst/>
            <a:cxnLst/>
            <a:rect l="l" t="t" r="r" b="b"/>
            <a:pathLst>
              <a:path w="18288000" h="2394584">
                <a:moveTo>
                  <a:pt x="18288000" y="0"/>
                </a:moveTo>
                <a:lnTo>
                  <a:pt x="18231511" y="5473"/>
                </a:lnTo>
                <a:lnTo>
                  <a:pt x="18154523" y="18618"/>
                </a:lnTo>
                <a:lnTo>
                  <a:pt x="18108016" y="27876"/>
                </a:lnTo>
                <a:lnTo>
                  <a:pt x="18061470" y="37922"/>
                </a:lnTo>
                <a:lnTo>
                  <a:pt x="18014887" y="48780"/>
                </a:lnTo>
                <a:lnTo>
                  <a:pt x="17968329" y="60413"/>
                </a:lnTo>
                <a:lnTo>
                  <a:pt x="17921643" y="72872"/>
                </a:lnTo>
                <a:lnTo>
                  <a:pt x="17874984" y="86118"/>
                </a:lnTo>
                <a:lnTo>
                  <a:pt x="17828311" y="100152"/>
                </a:lnTo>
                <a:lnTo>
                  <a:pt x="17781626" y="114973"/>
                </a:lnTo>
                <a:lnTo>
                  <a:pt x="17734941" y="130581"/>
                </a:lnTo>
                <a:lnTo>
                  <a:pt x="17688243" y="146977"/>
                </a:lnTo>
                <a:lnTo>
                  <a:pt x="17641570" y="164160"/>
                </a:lnTo>
                <a:lnTo>
                  <a:pt x="17594898" y="182130"/>
                </a:lnTo>
                <a:lnTo>
                  <a:pt x="17548251" y="200863"/>
                </a:lnTo>
                <a:lnTo>
                  <a:pt x="17501616" y="220383"/>
                </a:lnTo>
                <a:lnTo>
                  <a:pt x="17455007" y="240690"/>
                </a:lnTo>
                <a:lnTo>
                  <a:pt x="17408436" y="261759"/>
                </a:lnTo>
                <a:lnTo>
                  <a:pt x="17361916" y="283591"/>
                </a:lnTo>
                <a:lnTo>
                  <a:pt x="17315422" y="306209"/>
                </a:lnTo>
                <a:lnTo>
                  <a:pt x="17268978" y="329590"/>
                </a:lnTo>
                <a:lnTo>
                  <a:pt x="17222597" y="353733"/>
                </a:lnTo>
                <a:lnTo>
                  <a:pt x="17176268" y="378637"/>
                </a:lnTo>
                <a:lnTo>
                  <a:pt x="17129443" y="404571"/>
                </a:lnTo>
                <a:lnTo>
                  <a:pt x="17083012" y="431076"/>
                </a:lnTo>
                <a:lnTo>
                  <a:pt x="17036974" y="458127"/>
                </a:lnTo>
                <a:lnTo>
                  <a:pt x="16991330" y="485711"/>
                </a:lnTo>
                <a:lnTo>
                  <a:pt x="16946080" y="513778"/>
                </a:lnTo>
                <a:lnTo>
                  <a:pt x="16901224" y="542328"/>
                </a:lnTo>
                <a:lnTo>
                  <a:pt x="16856761" y="571309"/>
                </a:lnTo>
                <a:lnTo>
                  <a:pt x="16812692" y="600722"/>
                </a:lnTo>
                <a:lnTo>
                  <a:pt x="16769029" y="630542"/>
                </a:lnTo>
                <a:lnTo>
                  <a:pt x="16725761" y="660730"/>
                </a:lnTo>
                <a:lnTo>
                  <a:pt x="16682885" y="691261"/>
                </a:lnTo>
                <a:lnTo>
                  <a:pt x="16640417" y="722122"/>
                </a:lnTo>
                <a:lnTo>
                  <a:pt x="16598341" y="753275"/>
                </a:lnTo>
                <a:lnTo>
                  <a:pt x="16556673" y="784707"/>
                </a:lnTo>
                <a:lnTo>
                  <a:pt x="16515398" y="816381"/>
                </a:lnTo>
                <a:lnTo>
                  <a:pt x="16474542" y="848283"/>
                </a:lnTo>
                <a:lnTo>
                  <a:pt x="16434067" y="880389"/>
                </a:lnTo>
                <a:lnTo>
                  <a:pt x="16394011" y="912660"/>
                </a:lnTo>
                <a:lnTo>
                  <a:pt x="16354362" y="945083"/>
                </a:lnTo>
                <a:lnTo>
                  <a:pt x="16315106" y="977633"/>
                </a:lnTo>
                <a:lnTo>
                  <a:pt x="16276269" y="1010285"/>
                </a:lnTo>
                <a:lnTo>
                  <a:pt x="16237827" y="1043000"/>
                </a:lnTo>
                <a:lnTo>
                  <a:pt x="16199803" y="1075778"/>
                </a:lnTo>
                <a:lnTo>
                  <a:pt x="16124974" y="1141374"/>
                </a:lnTo>
                <a:lnTo>
                  <a:pt x="16051784" y="1206868"/>
                </a:lnTo>
                <a:lnTo>
                  <a:pt x="15980232" y="1272057"/>
                </a:lnTo>
                <a:lnTo>
                  <a:pt x="15876029" y="1368856"/>
                </a:lnTo>
                <a:lnTo>
                  <a:pt x="15617203" y="1614525"/>
                </a:lnTo>
                <a:lnTo>
                  <a:pt x="15542121" y="1684693"/>
                </a:lnTo>
                <a:lnTo>
                  <a:pt x="15504198" y="1719503"/>
                </a:lnTo>
                <a:lnTo>
                  <a:pt x="15465971" y="1754060"/>
                </a:lnTo>
                <a:lnTo>
                  <a:pt x="15427414" y="1788287"/>
                </a:lnTo>
                <a:lnTo>
                  <a:pt x="15388527" y="1822107"/>
                </a:lnTo>
                <a:lnTo>
                  <a:pt x="15349246" y="1855470"/>
                </a:lnTo>
                <a:lnTo>
                  <a:pt x="15340991" y="1862302"/>
                </a:lnTo>
                <a:lnTo>
                  <a:pt x="0" y="1862302"/>
                </a:lnTo>
                <a:lnTo>
                  <a:pt x="0" y="1909927"/>
                </a:lnTo>
                <a:lnTo>
                  <a:pt x="15282672" y="1909927"/>
                </a:lnTo>
                <a:lnTo>
                  <a:pt x="15269464" y="1920544"/>
                </a:lnTo>
                <a:lnTo>
                  <a:pt x="15228900" y="1952129"/>
                </a:lnTo>
                <a:lnTo>
                  <a:pt x="15187854" y="1982978"/>
                </a:lnTo>
                <a:lnTo>
                  <a:pt x="15146287" y="2013038"/>
                </a:lnTo>
                <a:lnTo>
                  <a:pt x="15104186" y="2042236"/>
                </a:lnTo>
                <a:lnTo>
                  <a:pt x="15061514" y="2070506"/>
                </a:lnTo>
                <a:lnTo>
                  <a:pt x="15018258" y="2097786"/>
                </a:lnTo>
                <a:lnTo>
                  <a:pt x="14974380" y="2124011"/>
                </a:lnTo>
                <a:lnTo>
                  <a:pt x="14932622" y="2147786"/>
                </a:lnTo>
                <a:lnTo>
                  <a:pt x="14890141" y="2170811"/>
                </a:lnTo>
                <a:lnTo>
                  <a:pt x="14846935" y="2193112"/>
                </a:lnTo>
                <a:lnTo>
                  <a:pt x="14802981" y="2214689"/>
                </a:lnTo>
                <a:lnTo>
                  <a:pt x="14758264" y="2235543"/>
                </a:lnTo>
                <a:lnTo>
                  <a:pt x="14712772" y="2255685"/>
                </a:lnTo>
                <a:lnTo>
                  <a:pt x="14666481" y="2275116"/>
                </a:lnTo>
                <a:lnTo>
                  <a:pt x="14619389" y="2293848"/>
                </a:lnTo>
                <a:lnTo>
                  <a:pt x="14571472" y="2311882"/>
                </a:lnTo>
                <a:lnTo>
                  <a:pt x="14522704" y="2329230"/>
                </a:lnTo>
                <a:lnTo>
                  <a:pt x="14473085" y="2345906"/>
                </a:lnTo>
                <a:lnTo>
                  <a:pt x="14422590" y="2361882"/>
                </a:lnTo>
                <a:lnTo>
                  <a:pt x="14371206" y="2377198"/>
                </a:lnTo>
                <a:lnTo>
                  <a:pt x="14318920" y="2391854"/>
                </a:lnTo>
                <a:lnTo>
                  <a:pt x="14309204" y="2394420"/>
                </a:lnTo>
                <a:lnTo>
                  <a:pt x="14492910" y="2394420"/>
                </a:lnTo>
                <a:lnTo>
                  <a:pt x="14566405" y="2369388"/>
                </a:lnTo>
                <a:lnTo>
                  <a:pt x="14613014" y="2352319"/>
                </a:lnTo>
                <a:lnTo>
                  <a:pt x="14658861" y="2334615"/>
                </a:lnTo>
                <a:lnTo>
                  <a:pt x="14703959" y="2316264"/>
                </a:lnTo>
                <a:lnTo>
                  <a:pt x="14748345" y="2297277"/>
                </a:lnTo>
                <a:lnTo>
                  <a:pt x="14792020" y="2277630"/>
                </a:lnTo>
                <a:lnTo>
                  <a:pt x="14834997" y="2257336"/>
                </a:lnTo>
                <a:lnTo>
                  <a:pt x="14877288" y="2236368"/>
                </a:lnTo>
                <a:lnTo>
                  <a:pt x="14918906" y="2214740"/>
                </a:lnTo>
                <a:lnTo>
                  <a:pt x="14959889" y="2192439"/>
                </a:lnTo>
                <a:lnTo>
                  <a:pt x="15000224" y="2169464"/>
                </a:lnTo>
                <a:lnTo>
                  <a:pt x="15042706" y="2144052"/>
                </a:lnTo>
                <a:lnTo>
                  <a:pt x="15084565" y="2117699"/>
                </a:lnTo>
                <a:lnTo>
                  <a:pt x="15125865" y="2090470"/>
                </a:lnTo>
                <a:lnTo>
                  <a:pt x="15166594" y="2062429"/>
                </a:lnTo>
                <a:lnTo>
                  <a:pt x="15206802" y="2033612"/>
                </a:lnTo>
                <a:lnTo>
                  <a:pt x="15246503" y="2004085"/>
                </a:lnTo>
                <a:lnTo>
                  <a:pt x="15285733" y="1973910"/>
                </a:lnTo>
                <a:lnTo>
                  <a:pt x="15324506" y="1943125"/>
                </a:lnTo>
                <a:lnTo>
                  <a:pt x="15362847" y="1911794"/>
                </a:lnTo>
                <a:lnTo>
                  <a:pt x="15365070" y="1909927"/>
                </a:lnTo>
                <a:lnTo>
                  <a:pt x="18287988" y="1909927"/>
                </a:lnTo>
                <a:lnTo>
                  <a:pt x="18287988" y="1862302"/>
                </a:lnTo>
                <a:lnTo>
                  <a:pt x="15421382" y="1862302"/>
                </a:lnTo>
                <a:lnTo>
                  <a:pt x="15438362" y="1847723"/>
                </a:lnTo>
                <a:lnTo>
                  <a:pt x="15475585" y="1815084"/>
                </a:lnTo>
                <a:lnTo>
                  <a:pt x="15512491" y="1782127"/>
                </a:lnTo>
                <a:lnTo>
                  <a:pt x="15549080" y="1748891"/>
                </a:lnTo>
                <a:lnTo>
                  <a:pt x="15585402" y="1715439"/>
                </a:lnTo>
                <a:lnTo>
                  <a:pt x="15657335" y="1648117"/>
                </a:lnTo>
                <a:lnTo>
                  <a:pt x="15911017" y="1407350"/>
                </a:lnTo>
                <a:lnTo>
                  <a:pt x="16014561" y="1311236"/>
                </a:lnTo>
                <a:lnTo>
                  <a:pt x="16085617" y="1246505"/>
                </a:lnTo>
                <a:lnTo>
                  <a:pt x="16158312" y="1181493"/>
                </a:lnTo>
                <a:lnTo>
                  <a:pt x="16232620" y="1116393"/>
                </a:lnTo>
                <a:lnTo>
                  <a:pt x="16270364" y="1083868"/>
                </a:lnTo>
                <a:lnTo>
                  <a:pt x="16308527" y="1051394"/>
                </a:lnTo>
                <a:lnTo>
                  <a:pt x="16347072" y="1018997"/>
                </a:lnTo>
                <a:lnTo>
                  <a:pt x="16386036" y="986701"/>
                </a:lnTo>
                <a:lnTo>
                  <a:pt x="16425380" y="954532"/>
                </a:lnTo>
                <a:lnTo>
                  <a:pt x="16465131" y="922515"/>
                </a:lnTo>
                <a:lnTo>
                  <a:pt x="16505276" y="890663"/>
                </a:lnTo>
                <a:lnTo>
                  <a:pt x="16545827" y="859015"/>
                </a:lnTo>
                <a:lnTo>
                  <a:pt x="16586759" y="827582"/>
                </a:lnTo>
                <a:lnTo>
                  <a:pt x="16628085" y="796404"/>
                </a:lnTo>
                <a:lnTo>
                  <a:pt x="16669817" y="765492"/>
                </a:lnTo>
                <a:lnTo>
                  <a:pt x="16711930" y="734885"/>
                </a:lnTo>
                <a:lnTo>
                  <a:pt x="16754437" y="704596"/>
                </a:lnTo>
                <a:lnTo>
                  <a:pt x="16797338" y="674649"/>
                </a:lnTo>
                <a:lnTo>
                  <a:pt x="16840619" y="645071"/>
                </a:lnTo>
                <a:lnTo>
                  <a:pt x="16884295" y="615899"/>
                </a:lnTo>
                <a:lnTo>
                  <a:pt x="16928351" y="587133"/>
                </a:lnTo>
                <a:lnTo>
                  <a:pt x="16972801" y="558825"/>
                </a:lnTo>
                <a:lnTo>
                  <a:pt x="17017645" y="530974"/>
                </a:lnTo>
                <a:lnTo>
                  <a:pt x="17062857" y="503631"/>
                </a:lnTo>
                <a:lnTo>
                  <a:pt x="17108462" y="476796"/>
                </a:lnTo>
                <a:lnTo>
                  <a:pt x="17154449" y="450494"/>
                </a:lnTo>
                <a:lnTo>
                  <a:pt x="17200817" y="424776"/>
                </a:lnTo>
                <a:lnTo>
                  <a:pt x="17248632" y="399084"/>
                </a:lnTo>
                <a:lnTo>
                  <a:pt x="17296499" y="374230"/>
                </a:lnTo>
                <a:lnTo>
                  <a:pt x="17344428" y="350202"/>
                </a:lnTo>
                <a:lnTo>
                  <a:pt x="17392409" y="327025"/>
                </a:lnTo>
                <a:lnTo>
                  <a:pt x="17440415" y="304673"/>
                </a:lnTo>
                <a:lnTo>
                  <a:pt x="17488472" y="283159"/>
                </a:lnTo>
                <a:lnTo>
                  <a:pt x="17536554" y="262483"/>
                </a:lnTo>
                <a:lnTo>
                  <a:pt x="17584662" y="242658"/>
                </a:lnTo>
                <a:lnTo>
                  <a:pt x="17632782" y="223672"/>
                </a:lnTo>
                <a:lnTo>
                  <a:pt x="17680928" y="205524"/>
                </a:lnTo>
                <a:lnTo>
                  <a:pt x="17729061" y="188214"/>
                </a:lnTo>
                <a:lnTo>
                  <a:pt x="17777206" y="171767"/>
                </a:lnTo>
                <a:lnTo>
                  <a:pt x="17825339" y="156146"/>
                </a:lnTo>
                <a:lnTo>
                  <a:pt x="17873460" y="141389"/>
                </a:lnTo>
                <a:lnTo>
                  <a:pt x="17921555" y="127469"/>
                </a:lnTo>
                <a:lnTo>
                  <a:pt x="17969624" y="114401"/>
                </a:lnTo>
                <a:lnTo>
                  <a:pt x="18017668" y="102184"/>
                </a:lnTo>
                <a:lnTo>
                  <a:pt x="18065674" y="90817"/>
                </a:lnTo>
                <a:lnTo>
                  <a:pt x="18113642" y="80314"/>
                </a:lnTo>
                <a:lnTo>
                  <a:pt x="18161546" y="70650"/>
                </a:lnTo>
                <a:lnTo>
                  <a:pt x="18209400" y="61849"/>
                </a:lnTo>
                <a:lnTo>
                  <a:pt x="18257304" y="55130"/>
                </a:lnTo>
                <a:lnTo>
                  <a:pt x="18288000" y="52793"/>
                </a:lnTo>
                <a:lnTo>
                  <a:pt x="18288000" y="0"/>
                </a:lnTo>
                <a:close/>
              </a:path>
            </a:pathLst>
          </a:custGeom>
          <a:solidFill>
            <a:srgbClr val="332B2B"/>
          </a:solidFill>
        </p:spPr>
        <p:txBody>
          <a:bodyPr wrap="square" lIns="0" tIns="0" rIns="0" bIns="0" rtlCol="0"/>
          <a:lstStyle/>
          <a:p>
            <a:endParaRPr/>
          </a:p>
        </p:txBody>
      </p:sp>
      <p:sp>
        <p:nvSpPr>
          <p:cNvPr id="7" name="object 7"/>
          <p:cNvSpPr txBox="1"/>
          <p:nvPr/>
        </p:nvSpPr>
        <p:spPr>
          <a:xfrm>
            <a:off x="749625" y="6950026"/>
            <a:ext cx="5247640" cy="2729865"/>
          </a:xfrm>
          <a:prstGeom prst="rect">
            <a:avLst/>
          </a:prstGeom>
        </p:spPr>
        <p:txBody>
          <a:bodyPr vert="horz" wrap="square" lIns="0" tIns="10795" rIns="0" bIns="0" rtlCol="0">
            <a:spAutoFit/>
          </a:bodyPr>
          <a:lstStyle/>
          <a:p>
            <a:pPr marL="12700" marR="5080" algn="ctr">
              <a:lnSpc>
                <a:spcPct val="100899"/>
              </a:lnSpc>
              <a:spcBef>
                <a:spcPts val="85"/>
              </a:spcBef>
            </a:pPr>
            <a:r>
              <a:rPr sz="4400" dirty="0">
                <a:solidFill>
                  <a:srgbClr val="332B2B"/>
                </a:solidFill>
                <a:latin typeface="Times New Roman"/>
                <a:cs typeface="Times New Roman"/>
              </a:rPr>
              <a:t>Felipe</a:t>
            </a:r>
            <a:r>
              <a:rPr sz="4400" spc="-204" dirty="0">
                <a:solidFill>
                  <a:srgbClr val="332B2B"/>
                </a:solidFill>
                <a:latin typeface="Times New Roman"/>
                <a:cs typeface="Times New Roman"/>
              </a:rPr>
              <a:t> </a:t>
            </a:r>
            <a:r>
              <a:rPr sz="4400" spc="95" dirty="0">
                <a:solidFill>
                  <a:srgbClr val="332B2B"/>
                </a:solidFill>
                <a:latin typeface="Times New Roman"/>
                <a:cs typeface="Times New Roman"/>
              </a:rPr>
              <a:t>Julian</a:t>
            </a:r>
            <a:r>
              <a:rPr sz="4400" spc="-204" dirty="0">
                <a:solidFill>
                  <a:srgbClr val="332B2B"/>
                </a:solidFill>
                <a:latin typeface="Times New Roman"/>
                <a:cs typeface="Times New Roman"/>
              </a:rPr>
              <a:t> </a:t>
            </a:r>
            <a:r>
              <a:rPr sz="4400" spc="-135" dirty="0">
                <a:solidFill>
                  <a:srgbClr val="332B2B"/>
                </a:solidFill>
                <a:latin typeface="Times New Roman"/>
                <a:cs typeface="Times New Roman"/>
              </a:rPr>
              <a:t>Velez</a:t>
            </a:r>
            <a:r>
              <a:rPr sz="4400" spc="-204" dirty="0">
                <a:solidFill>
                  <a:srgbClr val="332B2B"/>
                </a:solidFill>
                <a:latin typeface="Times New Roman"/>
                <a:cs typeface="Times New Roman"/>
              </a:rPr>
              <a:t> </a:t>
            </a:r>
            <a:r>
              <a:rPr sz="4400" spc="-25" dirty="0">
                <a:solidFill>
                  <a:srgbClr val="332B2B"/>
                </a:solidFill>
                <a:latin typeface="Times New Roman"/>
                <a:cs typeface="Times New Roman"/>
              </a:rPr>
              <a:t>Ch </a:t>
            </a:r>
            <a:r>
              <a:rPr sz="4400" spc="65" dirty="0">
                <a:solidFill>
                  <a:srgbClr val="332B2B"/>
                </a:solidFill>
                <a:latin typeface="Times New Roman"/>
                <a:cs typeface="Times New Roman"/>
              </a:rPr>
              <a:t>Inteligencia</a:t>
            </a:r>
            <a:r>
              <a:rPr sz="4400" spc="-225" dirty="0">
                <a:solidFill>
                  <a:srgbClr val="332B2B"/>
                </a:solidFill>
                <a:latin typeface="Times New Roman"/>
                <a:cs typeface="Times New Roman"/>
              </a:rPr>
              <a:t> </a:t>
            </a:r>
            <a:r>
              <a:rPr sz="4400" spc="-10" dirty="0">
                <a:solidFill>
                  <a:srgbClr val="332B2B"/>
                </a:solidFill>
                <a:latin typeface="Times New Roman"/>
                <a:cs typeface="Times New Roman"/>
              </a:rPr>
              <a:t>Artificial </a:t>
            </a:r>
            <a:r>
              <a:rPr sz="4400" spc="85" dirty="0">
                <a:solidFill>
                  <a:srgbClr val="332B2B"/>
                </a:solidFill>
                <a:latin typeface="Times New Roman"/>
                <a:cs typeface="Times New Roman"/>
              </a:rPr>
              <a:t>Ingeniería</a:t>
            </a:r>
            <a:r>
              <a:rPr sz="4400" spc="-229" dirty="0">
                <a:solidFill>
                  <a:srgbClr val="332B2B"/>
                </a:solidFill>
                <a:latin typeface="Times New Roman"/>
                <a:cs typeface="Times New Roman"/>
              </a:rPr>
              <a:t> </a:t>
            </a:r>
            <a:r>
              <a:rPr sz="4400" spc="70" dirty="0">
                <a:solidFill>
                  <a:srgbClr val="332B2B"/>
                </a:solidFill>
                <a:latin typeface="Times New Roman"/>
                <a:cs typeface="Times New Roman"/>
              </a:rPr>
              <a:t>Informática </a:t>
            </a:r>
            <a:r>
              <a:rPr sz="4400" spc="-20" dirty="0">
                <a:solidFill>
                  <a:srgbClr val="332B2B"/>
                </a:solidFill>
                <a:latin typeface="Times New Roman"/>
                <a:cs typeface="Times New Roman"/>
              </a:rPr>
              <a:t>2024</a:t>
            </a:r>
            <a:endParaRPr sz="44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39373" y="2179212"/>
            <a:ext cx="8049210" cy="8108274"/>
            <a:chOff x="10239373" y="2179212"/>
            <a:chExt cx="8049210" cy="8108274"/>
          </a:xfrm>
        </p:grpSpPr>
        <p:sp>
          <p:nvSpPr>
            <p:cNvPr id="3" name="object 3"/>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4" name="object 4"/>
            <p:cNvSpPr/>
            <p:nvPr/>
          </p:nvSpPr>
          <p:spPr>
            <a:xfrm>
              <a:off x="11096307" y="3131096"/>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5" name="object 5"/>
            <p:cNvPicPr/>
            <p:nvPr/>
          </p:nvPicPr>
          <p:blipFill>
            <a:blip r:embed="rId2" cstate="print"/>
            <a:stretch>
              <a:fillRect/>
            </a:stretch>
          </p:blipFill>
          <p:spPr>
            <a:xfrm>
              <a:off x="10239373" y="2179212"/>
              <a:ext cx="6490423" cy="6347268"/>
            </a:xfrm>
            <a:prstGeom prst="rect">
              <a:avLst/>
            </a:prstGeom>
          </p:spPr>
        </p:pic>
      </p:grpSp>
      <p:sp>
        <p:nvSpPr>
          <p:cNvPr id="6" name="object 6"/>
          <p:cNvSpPr/>
          <p:nvPr/>
        </p:nvSpPr>
        <p:spPr>
          <a:xfrm>
            <a:off x="50" y="548208"/>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object 8"/>
          <p:cNvSpPr/>
          <p:nvPr/>
        </p:nvSpPr>
        <p:spPr>
          <a:xfrm>
            <a:off x="1665351" y="3530790"/>
            <a:ext cx="658495" cy="264160"/>
          </a:xfrm>
          <a:custGeom>
            <a:avLst/>
            <a:gdLst/>
            <a:ahLst/>
            <a:cxnLst/>
            <a:rect l="l" t="t" r="r" b="b"/>
            <a:pathLst>
              <a:path w="658494" h="264160">
                <a:moveTo>
                  <a:pt x="112941" y="2133"/>
                </a:moveTo>
                <a:lnTo>
                  <a:pt x="0" y="2133"/>
                </a:lnTo>
                <a:lnTo>
                  <a:pt x="0" y="261607"/>
                </a:lnTo>
                <a:lnTo>
                  <a:pt x="119951" y="261607"/>
                </a:lnTo>
                <a:lnTo>
                  <a:pt x="142799" y="260428"/>
                </a:lnTo>
                <a:lnTo>
                  <a:pt x="179748" y="250993"/>
                </a:lnTo>
                <a:lnTo>
                  <a:pt x="209105" y="225729"/>
                </a:lnTo>
                <a:lnTo>
                  <a:pt x="40411" y="225729"/>
                </a:lnTo>
                <a:lnTo>
                  <a:pt x="40411" y="148234"/>
                </a:lnTo>
                <a:lnTo>
                  <a:pt x="207357" y="148234"/>
                </a:lnTo>
                <a:lnTo>
                  <a:pt x="202859" y="142422"/>
                </a:lnTo>
                <a:lnTo>
                  <a:pt x="196199" y="136051"/>
                </a:lnTo>
                <a:lnTo>
                  <a:pt x="188562" y="130658"/>
                </a:lnTo>
                <a:lnTo>
                  <a:pt x="179946" y="126238"/>
                </a:lnTo>
                <a:lnTo>
                  <a:pt x="186105" y="121818"/>
                </a:lnTo>
                <a:lnTo>
                  <a:pt x="191376" y="116420"/>
                </a:lnTo>
                <a:lnTo>
                  <a:pt x="194153" y="112356"/>
                </a:lnTo>
                <a:lnTo>
                  <a:pt x="40411" y="112356"/>
                </a:lnTo>
                <a:lnTo>
                  <a:pt x="40411" y="38023"/>
                </a:lnTo>
                <a:lnTo>
                  <a:pt x="197147" y="38023"/>
                </a:lnTo>
                <a:lnTo>
                  <a:pt x="192243" y="30491"/>
                </a:lnTo>
                <a:lnTo>
                  <a:pt x="181292" y="20421"/>
                </a:lnTo>
                <a:lnTo>
                  <a:pt x="167633" y="12425"/>
                </a:lnTo>
                <a:lnTo>
                  <a:pt x="151688" y="6710"/>
                </a:lnTo>
                <a:lnTo>
                  <a:pt x="133457" y="3278"/>
                </a:lnTo>
                <a:lnTo>
                  <a:pt x="112941" y="2133"/>
                </a:lnTo>
                <a:close/>
              </a:path>
              <a:path w="658494" h="264160">
                <a:moveTo>
                  <a:pt x="207357" y="148234"/>
                </a:moveTo>
                <a:lnTo>
                  <a:pt x="119608" y="148234"/>
                </a:lnTo>
                <a:lnTo>
                  <a:pt x="133674" y="148822"/>
                </a:lnTo>
                <a:lnTo>
                  <a:pt x="145794" y="150585"/>
                </a:lnTo>
                <a:lnTo>
                  <a:pt x="177903" y="177515"/>
                </a:lnTo>
                <a:lnTo>
                  <a:pt x="178816" y="186766"/>
                </a:lnTo>
                <a:lnTo>
                  <a:pt x="177903" y="196212"/>
                </a:lnTo>
                <a:lnTo>
                  <a:pt x="145794" y="223399"/>
                </a:lnTo>
                <a:lnTo>
                  <a:pt x="119608" y="225729"/>
                </a:lnTo>
                <a:lnTo>
                  <a:pt x="209105" y="225729"/>
                </a:lnTo>
                <a:lnTo>
                  <a:pt x="212883" y="219789"/>
                </a:lnTo>
                <a:lnTo>
                  <a:pt x="217641" y="205337"/>
                </a:lnTo>
                <a:lnTo>
                  <a:pt x="219227" y="188899"/>
                </a:lnTo>
                <a:lnTo>
                  <a:pt x="218560" y="177738"/>
                </a:lnTo>
                <a:lnTo>
                  <a:pt x="216558" y="167497"/>
                </a:lnTo>
                <a:lnTo>
                  <a:pt x="213221" y="158174"/>
                </a:lnTo>
                <a:lnTo>
                  <a:pt x="208546" y="149771"/>
                </a:lnTo>
                <a:lnTo>
                  <a:pt x="207357" y="148234"/>
                </a:lnTo>
                <a:close/>
              </a:path>
              <a:path w="658494" h="264160">
                <a:moveTo>
                  <a:pt x="197147" y="38023"/>
                </a:moveTo>
                <a:lnTo>
                  <a:pt x="111150" y="38023"/>
                </a:lnTo>
                <a:lnTo>
                  <a:pt x="123930" y="38605"/>
                </a:lnTo>
                <a:lnTo>
                  <a:pt x="135010" y="40349"/>
                </a:lnTo>
                <a:lnTo>
                  <a:pt x="164974" y="66492"/>
                </a:lnTo>
                <a:lnTo>
                  <a:pt x="165836" y="75184"/>
                </a:lnTo>
                <a:lnTo>
                  <a:pt x="164974" y="83737"/>
                </a:lnTo>
                <a:lnTo>
                  <a:pt x="135010" y="109985"/>
                </a:lnTo>
                <a:lnTo>
                  <a:pt x="111150" y="112356"/>
                </a:lnTo>
                <a:lnTo>
                  <a:pt x="194153" y="112356"/>
                </a:lnTo>
                <a:lnTo>
                  <a:pt x="206324" y="72364"/>
                </a:lnTo>
                <a:lnTo>
                  <a:pt x="204759" y="56465"/>
                </a:lnTo>
                <a:lnTo>
                  <a:pt x="200066" y="42506"/>
                </a:lnTo>
                <a:lnTo>
                  <a:pt x="197147" y="38023"/>
                </a:lnTo>
                <a:close/>
              </a:path>
              <a:path w="658494" h="264160">
                <a:moveTo>
                  <a:pt x="446303" y="2133"/>
                </a:moveTo>
                <a:lnTo>
                  <a:pt x="263817" y="2133"/>
                </a:lnTo>
                <a:lnTo>
                  <a:pt x="263817" y="261607"/>
                </a:lnTo>
                <a:lnTo>
                  <a:pt x="304228" y="261607"/>
                </a:lnTo>
                <a:lnTo>
                  <a:pt x="304228" y="157632"/>
                </a:lnTo>
                <a:lnTo>
                  <a:pt x="430923" y="157632"/>
                </a:lnTo>
                <a:lnTo>
                  <a:pt x="430923" y="120726"/>
                </a:lnTo>
                <a:lnTo>
                  <a:pt x="304228" y="120726"/>
                </a:lnTo>
                <a:lnTo>
                  <a:pt x="304228" y="39052"/>
                </a:lnTo>
                <a:lnTo>
                  <a:pt x="446303" y="39052"/>
                </a:lnTo>
                <a:lnTo>
                  <a:pt x="446303" y="2133"/>
                </a:lnTo>
                <a:close/>
              </a:path>
              <a:path w="658494" h="264160">
                <a:moveTo>
                  <a:pt x="476478" y="192493"/>
                </a:moveTo>
                <a:lnTo>
                  <a:pt x="459651" y="225983"/>
                </a:lnTo>
                <a:lnTo>
                  <a:pt x="469337" y="234836"/>
                </a:lnTo>
                <a:lnTo>
                  <a:pt x="480029" y="242516"/>
                </a:lnTo>
                <a:lnTo>
                  <a:pt x="517753" y="258458"/>
                </a:lnTo>
                <a:lnTo>
                  <a:pt x="559358" y="263740"/>
                </a:lnTo>
                <a:lnTo>
                  <a:pt x="575222" y="263112"/>
                </a:lnTo>
                <a:lnTo>
                  <a:pt x="614299" y="253669"/>
                </a:lnTo>
                <a:lnTo>
                  <a:pt x="646559" y="227177"/>
                </a:lnTo>
                <a:lnTo>
                  <a:pt x="559358" y="227177"/>
                </a:lnTo>
                <a:lnTo>
                  <a:pt x="548128" y="226675"/>
                </a:lnTo>
                <a:lnTo>
                  <a:pt x="505878" y="214441"/>
                </a:lnTo>
                <a:lnTo>
                  <a:pt x="486096" y="201111"/>
                </a:lnTo>
                <a:lnTo>
                  <a:pt x="476478" y="192493"/>
                </a:lnTo>
                <a:close/>
              </a:path>
              <a:path w="658494" h="264160">
                <a:moveTo>
                  <a:pt x="564654" y="0"/>
                </a:moveTo>
                <a:lnTo>
                  <a:pt x="521690" y="5673"/>
                </a:lnTo>
                <a:lnTo>
                  <a:pt x="483821" y="29071"/>
                </a:lnTo>
                <a:lnTo>
                  <a:pt x="467749" y="64542"/>
                </a:lnTo>
                <a:lnTo>
                  <a:pt x="467080" y="74498"/>
                </a:lnTo>
                <a:lnTo>
                  <a:pt x="467663" y="84892"/>
                </a:lnTo>
                <a:lnTo>
                  <a:pt x="487097" y="122350"/>
                </a:lnTo>
                <a:lnTo>
                  <a:pt x="523426" y="141742"/>
                </a:lnTo>
                <a:lnTo>
                  <a:pt x="571808" y="154450"/>
                </a:lnTo>
                <a:lnTo>
                  <a:pt x="579093" y="156505"/>
                </a:lnTo>
                <a:lnTo>
                  <a:pt x="611212" y="172834"/>
                </a:lnTo>
                <a:lnTo>
                  <a:pt x="615721" y="177571"/>
                </a:lnTo>
                <a:lnTo>
                  <a:pt x="617969" y="183743"/>
                </a:lnTo>
                <a:lnTo>
                  <a:pt x="617969" y="197764"/>
                </a:lnTo>
                <a:lnTo>
                  <a:pt x="586990" y="224295"/>
                </a:lnTo>
                <a:lnTo>
                  <a:pt x="559358" y="227177"/>
                </a:lnTo>
                <a:lnTo>
                  <a:pt x="646559" y="227177"/>
                </a:lnTo>
                <a:lnTo>
                  <a:pt x="658037" y="189585"/>
                </a:lnTo>
                <a:lnTo>
                  <a:pt x="657449" y="179324"/>
                </a:lnTo>
                <a:lnTo>
                  <a:pt x="637936" y="142425"/>
                </a:lnTo>
                <a:lnTo>
                  <a:pt x="601783" y="123317"/>
                </a:lnTo>
                <a:lnTo>
                  <a:pt x="553595" y="110301"/>
                </a:lnTo>
                <a:lnTo>
                  <a:pt x="546288" y="108250"/>
                </a:lnTo>
                <a:lnTo>
                  <a:pt x="509371" y="87541"/>
                </a:lnTo>
                <a:lnTo>
                  <a:pt x="507149" y="81368"/>
                </a:lnTo>
                <a:lnTo>
                  <a:pt x="507149" y="66840"/>
                </a:lnTo>
                <a:lnTo>
                  <a:pt x="537847" y="39549"/>
                </a:lnTo>
                <a:lnTo>
                  <a:pt x="564311" y="36576"/>
                </a:lnTo>
                <a:lnTo>
                  <a:pt x="645254" y="36576"/>
                </a:lnTo>
                <a:lnTo>
                  <a:pt x="649579" y="26403"/>
                </a:lnTo>
                <a:lnTo>
                  <a:pt x="607720" y="6070"/>
                </a:lnTo>
                <a:lnTo>
                  <a:pt x="575482" y="378"/>
                </a:lnTo>
                <a:lnTo>
                  <a:pt x="564654" y="0"/>
                </a:lnTo>
                <a:close/>
              </a:path>
              <a:path w="658494" h="264160">
                <a:moveTo>
                  <a:pt x="645254" y="36576"/>
                </a:moveTo>
                <a:lnTo>
                  <a:pt x="564311" y="36576"/>
                </a:lnTo>
                <a:lnTo>
                  <a:pt x="572079" y="36864"/>
                </a:lnTo>
                <a:lnTo>
                  <a:pt x="580009" y="37728"/>
                </a:lnTo>
                <a:lnTo>
                  <a:pt x="624366" y="53823"/>
                </a:lnTo>
                <a:lnTo>
                  <a:pt x="635050" y="60579"/>
                </a:lnTo>
                <a:lnTo>
                  <a:pt x="645254" y="36576"/>
                </a:lnTo>
                <a:close/>
              </a:path>
            </a:pathLst>
          </a:custGeom>
          <a:solidFill>
            <a:srgbClr val="332C2C"/>
          </a:solidFill>
        </p:spPr>
        <p:txBody>
          <a:bodyPr wrap="square" lIns="0" tIns="0" rIns="0" bIns="0" rtlCol="0"/>
          <a:lstStyle/>
          <a:p>
            <a:endParaRPr/>
          </a:p>
        </p:txBody>
      </p:sp>
      <p:pic>
        <p:nvPicPr>
          <p:cNvPr id="9" name="object 9"/>
          <p:cNvPicPr/>
          <p:nvPr/>
        </p:nvPicPr>
        <p:blipFill>
          <a:blip r:embed="rId3" cstate="print"/>
          <a:stretch>
            <a:fillRect/>
          </a:stretch>
        </p:blipFill>
        <p:spPr>
          <a:xfrm>
            <a:off x="1660131" y="4364164"/>
            <a:ext cx="3446284" cy="345592"/>
          </a:xfrm>
          <a:prstGeom prst="rect">
            <a:avLst/>
          </a:prstGeom>
        </p:spPr>
      </p:pic>
      <p:pic>
        <p:nvPicPr>
          <p:cNvPr id="10" name="object 10"/>
          <p:cNvPicPr/>
          <p:nvPr/>
        </p:nvPicPr>
        <p:blipFill>
          <a:blip r:embed="rId4" cstate="print"/>
          <a:stretch>
            <a:fillRect/>
          </a:stretch>
        </p:blipFill>
        <p:spPr>
          <a:xfrm>
            <a:off x="4960670" y="3946855"/>
            <a:ext cx="3185718" cy="342087"/>
          </a:xfrm>
          <a:prstGeom prst="rect">
            <a:avLst/>
          </a:prstGeom>
        </p:spPr>
      </p:pic>
      <p:sp>
        <p:nvSpPr>
          <p:cNvPr id="11" name="object 11"/>
          <p:cNvSpPr/>
          <p:nvPr/>
        </p:nvSpPr>
        <p:spPr>
          <a:xfrm>
            <a:off x="1665351" y="3530790"/>
            <a:ext cx="658495" cy="264160"/>
          </a:xfrm>
          <a:custGeom>
            <a:avLst/>
            <a:gdLst/>
            <a:ahLst/>
            <a:cxnLst/>
            <a:rect l="l" t="t" r="r" b="b"/>
            <a:pathLst>
              <a:path w="658494" h="264160">
                <a:moveTo>
                  <a:pt x="112941" y="2133"/>
                </a:moveTo>
                <a:lnTo>
                  <a:pt x="0" y="2133"/>
                </a:lnTo>
                <a:lnTo>
                  <a:pt x="0" y="261607"/>
                </a:lnTo>
                <a:lnTo>
                  <a:pt x="119951" y="261607"/>
                </a:lnTo>
                <a:lnTo>
                  <a:pt x="142799" y="260428"/>
                </a:lnTo>
                <a:lnTo>
                  <a:pt x="179748" y="250993"/>
                </a:lnTo>
                <a:lnTo>
                  <a:pt x="209105" y="225729"/>
                </a:lnTo>
                <a:lnTo>
                  <a:pt x="40411" y="225729"/>
                </a:lnTo>
                <a:lnTo>
                  <a:pt x="40411" y="148234"/>
                </a:lnTo>
                <a:lnTo>
                  <a:pt x="207357" y="148234"/>
                </a:lnTo>
                <a:lnTo>
                  <a:pt x="202859" y="142422"/>
                </a:lnTo>
                <a:lnTo>
                  <a:pt x="196199" y="136051"/>
                </a:lnTo>
                <a:lnTo>
                  <a:pt x="188562" y="130658"/>
                </a:lnTo>
                <a:lnTo>
                  <a:pt x="179946" y="126238"/>
                </a:lnTo>
                <a:lnTo>
                  <a:pt x="186105" y="121818"/>
                </a:lnTo>
                <a:lnTo>
                  <a:pt x="191376" y="116420"/>
                </a:lnTo>
                <a:lnTo>
                  <a:pt x="194153" y="112356"/>
                </a:lnTo>
                <a:lnTo>
                  <a:pt x="40411" y="112356"/>
                </a:lnTo>
                <a:lnTo>
                  <a:pt x="40411" y="38023"/>
                </a:lnTo>
                <a:lnTo>
                  <a:pt x="197147" y="38023"/>
                </a:lnTo>
                <a:lnTo>
                  <a:pt x="192243" y="30491"/>
                </a:lnTo>
                <a:lnTo>
                  <a:pt x="181292" y="20421"/>
                </a:lnTo>
                <a:lnTo>
                  <a:pt x="167633" y="12425"/>
                </a:lnTo>
                <a:lnTo>
                  <a:pt x="151688" y="6710"/>
                </a:lnTo>
                <a:lnTo>
                  <a:pt x="133457" y="3278"/>
                </a:lnTo>
                <a:lnTo>
                  <a:pt x="112941" y="2133"/>
                </a:lnTo>
                <a:close/>
              </a:path>
              <a:path w="658494" h="264160">
                <a:moveTo>
                  <a:pt x="207357" y="148234"/>
                </a:moveTo>
                <a:lnTo>
                  <a:pt x="119608" y="148234"/>
                </a:lnTo>
                <a:lnTo>
                  <a:pt x="133674" y="148822"/>
                </a:lnTo>
                <a:lnTo>
                  <a:pt x="145794" y="150585"/>
                </a:lnTo>
                <a:lnTo>
                  <a:pt x="177903" y="177515"/>
                </a:lnTo>
                <a:lnTo>
                  <a:pt x="178816" y="186766"/>
                </a:lnTo>
                <a:lnTo>
                  <a:pt x="177903" y="196212"/>
                </a:lnTo>
                <a:lnTo>
                  <a:pt x="145794" y="223399"/>
                </a:lnTo>
                <a:lnTo>
                  <a:pt x="119608" y="225729"/>
                </a:lnTo>
                <a:lnTo>
                  <a:pt x="209105" y="225729"/>
                </a:lnTo>
                <a:lnTo>
                  <a:pt x="212883" y="219789"/>
                </a:lnTo>
                <a:lnTo>
                  <a:pt x="217641" y="205337"/>
                </a:lnTo>
                <a:lnTo>
                  <a:pt x="219227" y="188899"/>
                </a:lnTo>
                <a:lnTo>
                  <a:pt x="218560" y="177738"/>
                </a:lnTo>
                <a:lnTo>
                  <a:pt x="216558" y="167497"/>
                </a:lnTo>
                <a:lnTo>
                  <a:pt x="213221" y="158174"/>
                </a:lnTo>
                <a:lnTo>
                  <a:pt x="208546" y="149771"/>
                </a:lnTo>
                <a:lnTo>
                  <a:pt x="207357" y="148234"/>
                </a:lnTo>
                <a:close/>
              </a:path>
              <a:path w="658494" h="264160">
                <a:moveTo>
                  <a:pt x="197147" y="38023"/>
                </a:moveTo>
                <a:lnTo>
                  <a:pt x="111150" y="38023"/>
                </a:lnTo>
                <a:lnTo>
                  <a:pt x="123930" y="38605"/>
                </a:lnTo>
                <a:lnTo>
                  <a:pt x="135010" y="40349"/>
                </a:lnTo>
                <a:lnTo>
                  <a:pt x="164974" y="66492"/>
                </a:lnTo>
                <a:lnTo>
                  <a:pt x="165836" y="75184"/>
                </a:lnTo>
                <a:lnTo>
                  <a:pt x="164974" y="83737"/>
                </a:lnTo>
                <a:lnTo>
                  <a:pt x="135010" y="109985"/>
                </a:lnTo>
                <a:lnTo>
                  <a:pt x="111150" y="112356"/>
                </a:lnTo>
                <a:lnTo>
                  <a:pt x="194153" y="112356"/>
                </a:lnTo>
                <a:lnTo>
                  <a:pt x="206324" y="72364"/>
                </a:lnTo>
                <a:lnTo>
                  <a:pt x="204759" y="56465"/>
                </a:lnTo>
                <a:lnTo>
                  <a:pt x="200066" y="42506"/>
                </a:lnTo>
                <a:lnTo>
                  <a:pt x="197147" y="38023"/>
                </a:lnTo>
                <a:close/>
              </a:path>
              <a:path w="658494" h="264160">
                <a:moveTo>
                  <a:pt x="446303" y="2133"/>
                </a:moveTo>
                <a:lnTo>
                  <a:pt x="263817" y="2133"/>
                </a:lnTo>
                <a:lnTo>
                  <a:pt x="263817" y="261607"/>
                </a:lnTo>
                <a:lnTo>
                  <a:pt x="304228" y="261607"/>
                </a:lnTo>
                <a:lnTo>
                  <a:pt x="304228" y="157632"/>
                </a:lnTo>
                <a:lnTo>
                  <a:pt x="430923" y="157632"/>
                </a:lnTo>
                <a:lnTo>
                  <a:pt x="430923" y="120726"/>
                </a:lnTo>
                <a:lnTo>
                  <a:pt x="304228" y="120726"/>
                </a:lnTo>
                <a:lnTo>
                  <a:pt x="304228" y="39052"/>
                </a:lnTo>
                <a:lnTo>
                  <a:pt x="446303" y="39052"/>
                </a:lnTo>
                <a:lnTo>
                  <a:pt x="446303" y="2133"/>
                </a:lnTo>
                <a:close/>
              </a:path>
              <a:path w="658494" h="264160">
                <a:moveTo>
                  <a:pt x="476478" y="192493"/>
                </a:moveTo>
                <a:lnTo>
                  <a:pt x="459651" y="225983"/>
                </a:lnTo>
                <a:lnTo>
                  <a:pt x="469337" y="234836"/>
                </a:lnTo>
                <a:lnTo>
                  <a:pt x="480029" y="242516"/>
                </a:lnTo>
                <a:lnTo>
                  <a:pt x="517753" y="258458"/>
                </a:lnTo>
                <a:lnTo>
                  <a:pt x="559358" y="263740"/>
                </a:lnTo>
                <a:lnTo>
                  <a:pt x="575222" y="263112"/>
                </a:lnTo>
                <a:lnTo>
                  <a:pt x="614299" y="253669"/>
                </a:lnTo>
                <a:lnTo>
                  <a:pt x="646559" y="227177"/>
                </a:lnTo>
                <a:lnTo>
                  <a:pt x="559358" y="227177"/>
                </a:lnTo>
                <a:lnTo>
                  <a:pt x="548128" y="226675"/>
                </a:lnTo>
                <a:lnTo>
                  <a:pt x="505878" y="214441"/>
                </a:lnTo>
                <a:lnTo>
                  <a:pt x="486096" y="201111"/>
                </a:lnTo>
                <a:lnTo>
                  <a:pt x="476478" y="192493"/>
                </a:lnTo>
                <a:close/>
              </a:path>
              <a:path w="658494" h="264160">
                <a:moveTo>
                  <a:pt x="564654" y="0"/>
                </a:moveTo>
                <a:lnTo>
                  <a:pt x="521690" y="5673"/>
                </a:lnTo>
                <a:lnTo>
                  <a:pt x="483821" y="29071"/>
                </a:lnTo>
                <a:lnTo>
                  <a:pt x="467749" y="64542"/>
                </a:lnTo>
                <a:lnTo>
                  <a:pt x="467080" y="74498"/>
                </a:lnTo>
                <a:lnTo>
                  <a:pt x="467663" y="84892"/>
                </a:lnTo>
                <a:lnTo>
                  <a:pt x="487097" y="122350"/>
                </a:lnTo>
                <a:lnTo>
                  <a:pt x="523426" y="141742"/>
                </a:lnTo>
                <a:lnTo>
                  <a:pt x="571808" y="154450"/>
                </a:lnTo>
                <a:lnTo>
                  <a:pt x="579093" y="156505"/>
                </a:lnTo>
                <a:lnTo>
                  <a:pt x="611212" y="172834"/>
                </a:lnTo>
                <a:lnTo>
                  <a:pt x="615721" y="177571"/>
                </a:lnTo>
                <a:lnTo>
                  <a:pt x="617969" y="183743"/>
                </a:lnTo>
                <a:lnTo>
                  <a:pt x="617969" y="197764"/>
                </a:lnTo>
                <a:lnTo>
                  <a:pt x="586990" y="224295"/>
                </a:lnTo>
                <a:lnTo>
                  <a:pt x="559358" y="227177"/>
                </a:lnTo>
                <a:lnTo>
                  <a:pt x="646559" y="227177"/>
                </a:lnTo>
                <a:lnTo>
                  <a:pt x="658037" y="189585"/>
                </a:lnTo>
                <a:lnTo>
                  <a:pt x="657449" y="179324"/>
                </a:lnTo>
                <a:lnTo>
                  <a:pt x="637936" y="142425"/>
                </a:lnTo>
                <a:lnTo>
                  <a:pt x="601783" y="123317"/>
                </a:lnTo>
                <a:lnTo>
                  <a:pt x="553595" y="110301"/>
                </a:lnTo>
                <a:lnTo>
                  <a:pt x="546288" y="108250"/>
                </a:lnTo>
                <a:lnTo>
                  <a:pt x="509371" y="87541"/>
                </a:lnTo>
                <a:lnTo>
                  <a:pt x="507149" y="81368"/>
                </a:lnTo>
                <a:lnTo>
                  <a:pt x="507149" y="66840"/>
                </a:lnTo>
                <a:lnTo>
                  <a:pt x="537847" y="39549"/>
                </a:lnTo>
                <a:lnTo>
                  <a:pt x="564311" y="36576"/>
                </a:lnTo>
                <a:lnTo>
                  <a:pt x="645254" y="36576"/>
                </a:lnTo>
                <a:lnTo>
                  <a:pt x="649579" y="26403"/>
                </a:lnTo>
                <a:lnTo>
                  <a:pt x="607720" y="6070"/>
                </a:lnTo>
                <a:lnTo>
                  <a:pt x="575482" y="378"/>
                </a:lnTo>
                <a:lnTo>
                  <a:pt x="564654" y="0"/>
                </a:lnTo>
                <a:close/>
              </a:path>
              <a:path w="658494" h="264160">
                <a:moveTo>
                  <a:pt x="645254" y="36576"/>
                </a:moveTo>
                <a:lnTo>
                  <a:pt x="564311" y="36576"/>
                </a:lnTo>
                <a:lnTo>
                  <a:pt x="572079" y="36864"/>
                </a:lnTo>
                <a:lnTo>
                  <a:pt x="580009" y="37728"/>
                </a:lnTo>
                <a:lnTo>
                  <a:pt x="624366" y="53823"/>
                </a:lnTo>
                <a:lnTo>
                  <a:pt x="635050" y="60579"/>
                </a:lnTo>
                <a:lnTo>
                  <a:pt x="645254" y="36576"/>
                </a:lnTo>
                <a:close/>
              </a:path>
            </a:pathLst>
          </a:custGeom>
          <a:solidFill>
            <a:srgbClr val="332C2C"/>
          </a:solidFill>
        </p:spPr>
        <p:txBody>
          <a:bodyPr wrap="square" lIns="0" tIns="0" rIns="0" bIns="0" rtlCol="0"/>
          <a:lstStyle/>
          <a:p>
            <a:endParaRPr/>
          </a:p>
        </p:txBody>
      </p:sp>
      <p:sp>
        <p:nvSpPr>
          <p:cNvPr id="12" name="object 12"/>
          <p:cNvSpPr txBox="1">
            <a:spLocks noGrp="1"/>
          </p:cNvSpPr>
          <p:nvPr>
            <p:ph type="body" idx="1"/>
          </p:nvPr>
        </p:nvSpPr>
        <p:spPr>
          <a:prstGeom prst="rect">
            <a:avLst/>
          </a:prstGeom>
        </p:spPr>
        <p:txBody>
          <a:bodyPr vert="horz" wrap="square" lIns="0" tIns="3810" rIns="0" bIns="0" rtlCol="0">
            <a:spAutoFit/>
          </a:bodyPr>
          <a:lstStyle/>
          <a:p>
            <a:pPr marL="12700" marR="5080" indent="791210">
              <a:lnSpc>
                <a:spcPct val="102299"/>
              </a:lnSpc>
              <a:spcBef>
                <a:spcPts val="30"/>
              </a:spcBef>
            </a:pPr>
            <a:r>
              <a:rPr spc="-35" dirty="0"/>
              <a:t>(Breadth-</a:t>
            </a:r>
            <a:r>
              <a:rPr spc="-10" dirty="0"/>
              <a:t>First</a:t>
            </a:r>
            <a:r>
              <a:rPr spc="-215" dirty="0"/>
              <a:t> </a:t>
            </a:r>
            <a:r>
              <a:rPr spc="-85" dirty="0"/>
              <a:t>Search)</a:t>
            </a:r>
            <a:r>
              <a:rPr spc="-210" dirty="0"/>
              <a:t> </a:t>
            </a:r>
            <a:r>
              <a:rPr spc="-50" dirty="0"/>
              <a:t>es</a:t>
            </a:r>
            <a:r>
              <a:rPr spc="-215" dirty="0"/>
              <a:t> </a:t>
            </a:r>
            <a:r>
              <a:rPr spc="110" dirty="0"/>
              <a:t>un</a:t>
            </a:r>
            <a:r>
              <a:rPr spc="-210" dirty="0"/>
              <a:t> </a:t>
            </a:r>
            <a:r>
              <a:rPr spc="-10" dirty="0"/>
              <a:t>algoritmo </a:t>
            </a:r>
            <a:r>
              <a:rPr spc="55" dirty="0"/>
              <a:t>fundamental</a:t>
            </a:r>
            <a:r>
              <a:rPr spc="-245" dirty="0"/>
              <a:t> </a:t>
            </a:r>
            <a:r>
              <a:rPr spc="65" dirty="0"/>
              <a:t>en</a:t>
            </a:r>
            <a:r>
              <a:rPr spc="-240" dirty="0"/>
              <a:t> </a:t>
            </a:r>
            <a:r>
              <a:rPr spc="-25" dirty="0"/>
              <a:t>la</a:t>
            </a:r>
          </a:p>
          <a:p>
            <a:pPr marL="12700" marR="252095" indent="3477260">
              <a:lnSpc>
                <a:spcPts val="3379"/>
              </a:lnSpc>
              <a:spcBef>
                <a:spcPts val="45"/>
              </a:spcBef>
            </a:pPr>
            <a:r>
              <a:rPr spc="-420" dirty="0"/>
              <a:t>.</a:t>
            </a:r>
            <a:r>
              <a:rPr spc="-235" dirty="0"/>
              <a:t> </a:t>
            </a:r>
            <a:r>
              <a:rPr spc="-20" dirty="0"/>
              <a:t>Este</a:t>
            </a:r>
            <a:r>
              <a:rPr spc="-235" dirty="0"/>
              <a:t> </a:t>
            </a:r>
            <a:r>
              <a:rPr spc="75" dirty="0"/>
              <a:t>método</a:t>
            </a:r>
            <a:r>
              <a:rPr spc="-235" dirty="0"/>
              <a:t> </a:t>
            </a:r>
            <a:r>
              <a:rPr spc="-20" dirty="0"/>
              <a:t>explora </a:t>
            </a:r>
            <a:r>
              <a:rPr dirty="0"/>
              <a:t>todos</a:t>
            </a:r>
            <a:r>
              <a:rPr spc="-229" dirty="0"/>
              <a:t> </a:t>
            </a:r>
            <a:r>
              <a:rPr spc="-35" dirty="0"/>
              <a:t>los</a:t>
            </a:r>
            <a:r>
              <a:rPr spc="-225" dirty="0"/>
              <a:t> </a:t>
            </a:r>
            <a:r>
              <a:rPr spc="50" dirty="0"/>
              <a:t>nodos</a:t>
            </a:r>
            <a:r>
              <a:rPr spc="-225" dirty="0"/>
              <a:t> </a:t>
            </a:r>
            <a:r>
              <a:rPr spc="-40" dirty="0"/>
              <a:t>a</a:t>
            </a:r>
            <a:r>
              <a:rPr spc="-229" dirty="0"/>
              <a:t> </a:t>
            </a:r>
            <a:r>
              <a:rPr spc="110" dirty="0"/>
              <a:t>un</a:t>
            </a:r>
            <a:r>
              <a:rPr spc="-225" dirty="0"/>
              <a:t> </a:t>
            </a:r>
            <a:r>
              <a:rPr spc="-25" dirty="0"/>
              <a:t>nivel</a:t>
            </a:r>
            <a:r>
              <a:rPr spc="-225" dirty="0"/>
              <a:t> </a:t>
            </a:r>
            <a:r>
              <a:rPr spc="-10" dirty="0"/>
              <a:t>antes</a:t>
            </a:r>
            <a:r>
              <a:rPr spc="-229" dirty="0"/>
              <a:t> </a:t>
            </a:r>
            <a:r>
              <a:rPr spc="80" dirty="0"/>
              <a:t>de</a:t>
            </a:r>
            <a:r>
              <a:rPr spc="-225" dirty="0"/>
              <a:t> </a:t>
            </a:r>
            <a:r>
              <a:rPr spc="-10" dirty="0"/>
              <a:t>pasar</a:t>
            </a:r>
          </a:p>
          <a:p>
            <a:pPr marL="12700" marR="788670">
              <a:lnSpc>
                <a:spcPts val="3300"/>
              </a:lnSpc>
              <a:spcBef>
                <a:spcPts val="55"/>
              </a:spcBef>
            </a:pPr>
            <a:r>
              <a:rPr spc="-35" dirty="0"/>
              <a:t>al</a:t>
            </a:r>
            <a:r>
              <a:rPr spc="-175" dirty="0"/>
              <a:t> </a:t>
            </a:r>
            <a:r>
              <a:rPr spc="-25" dirty="0"/>
              <a:t>siguiente,</a:t>
            </a:r>
            <a:r>
              <a:rPr spc="-165" dirty="0"/>
              <a:t> </a:t>
            </a:r>
            <a:r>
              <a:rPr dirty="0"/>
              <a:t>garantizando</a:t>
            </a:r>
            <a:r>
              <a:rPr spc="-170" dirty="0"/>
              <a:t> </a:t>
            </a:r>
            <a:r>
              <a:rPr spc="85" dirty="0"/>
              <a:t>que</a:t>
            </a:r>
            <a:r>
              <a:rPr spc="-170" dirty="0"/>
              <a:t> </a:t>
            </a:r>
            <a:r>
              <a:rPr spc="-25" dirty="0"/>
              <a:t>se </a:t>
            </a:r>
            <a:r>
              <a:rPr dirty="0"/>
              <a:t>encuentre</a:t>
            </a:r>
            <a:r>
              <a:rPr spc="-120" dirty="0"/>
              <a:t> </a:t>
            </a:r>
            <a:r>
              <a:rPr spc="-35" dirty="0"/>
              <a:t>la</a:t>
            </a:r>
            <a:r>
              <a:rPr spc="-114" dirty="0"/>
              <a:t> </a:t>
            </a:r>
            <a:r>
              <a:rPr dirty="0"/>
              <a:t>solución</a:t>
            </a:r>
            <a:r>
              <a:rPr spc="-114" dirty="0"/>
              <a:t> </a:t>
            </a:r>
            <a:r>
              <a:rPr dirty="0"/>
              <a:t>más</a:t>
            </a:r>
            <a:r>
              <a:rPr spc="-114" dirty="0"/>
              <a:t> </a:t>
            </a:r>
            <a:r>
              <a:rPr dirty="0"/>
              <a:t>corta</a:t>
            </a:r>
            <a:r>
              <a:rPr spc="-114" dirty="0"/>
              <a:t> </a:t>
            </a:r>
            <a:r>
              <a:rPr spc="65" dirty="0"/>
              <a:t>en</a:t>
            </a:r>
            <a:r>
              <a:rPr spc="-114" dirty="0"/>
              <a:t> </a:t>
            </a:r>
            <a:r>
              <a:rPr spc="85" dirty="0"/>
              <a:t>un</a:t>
            </a:r>
          </a:p>
          <a:p>
            <a:pPr marL="12700">
              <a:lnSpc>
                <a:spcPts val="3265"/>
              </a:lnSpc>
            </a:pPr>
            <a:r>
              <a:rPr spc="-25" dirty="0"/>
              <a:t>grafo</a:t>
            </a:r>
            <a:r>
              <a:rPr spc="-130" dirty="0"/>
              <a:t> </a:t>
            </a:r>
            <a:r>
              <a:rPr spc="80" dirty="0"/>
              <a:t>no</a:t>
            </a:r>
            <a:r>
              <a:rPr spc="-125" dirty="0"/>
              <a:t> </a:t>
            </a:r>
            <a:r>
              <a:rPr spc="-10" dirty="0"/>
              <a:t>ponderado.</a:t>
            </a:r>
            <a:r>
              <a:rPr spc="-125" dirty="0"/>
              <a:t> </a:t>
            </a:r>
            <a:r>
              <a:rPr spc="-50" dirty="0"/>
              <a:t>Su</a:t>
            </a:r>
            <a:r>
              <a:rPr spc="-130" dirty="0"/>
              <a:t> </a:t>
            </a:r>
            <a:r>
              <a:rPr dirty="0"/>
              <a:t>aplicabilidad</a:t>
            </a:r>
            <a:r>
              <a:rPr spc="-125" dirty="0"/>
              <a:t> </a:t>
            </a:r>
            <a:r>
              <a:rPr spc="40" dirty="0"/>
              <a:t>en</a:t>
            </a:r>
          </a:p>
          <a:p>
            <a:pPr marL="12700" marR="1623695">
              <a:lnSpc>
                <a:spcPct val="100000"/>
              </a:lnSpc>
              <a:spcBef>
                <a:spcPts val="75"/>
              </a:spcBef>
            </a:pPr>
            <a:r>
              <a:rPr spc="-55" dirty="0"/>
              <a:t>diversas</a:t>
            </a:r>
            <a:r>
              <a:rPr spc="-225" dirty="0"/>
              <a:t> </a:t>
            </a:r>
            <a:r>
              <a:rPr spc="-70" dirty="0"/>
              <a:t>áreas</a:t>
            </a:r>
            <a:r>
              <a:rPr spc="-225" dirty="0"/>
              <a:t> </a:t>
            </a:r>
            <a:r>
              <a:rPr dirty="0"/>
              <a:t>lo</a:t>
            </a:r>
            <a:r>
              <a:rPr spc="-220" dirty="0"/>
              <a:t> </a:t>
            </a:r>
            <a:r>
              <a:rPr dirty="0"/>
              <a:t>convierte</a:t>
            </a:r>
            <a:r>
              <a:rPr spc="-225" dirty="0"/>
              <a:t> </a:t>
            </a:r>
            <a:r>
              <a:rPr spc="65" dirty="0"/>
              <a:t>en</a:t>
            </a:r>
            <a:r>
              <a:rPr spc="-220" dirty="0"/>
              <a:t> </a:t>
            </a:r>
            <a:r>
              <a:rPr spc="35" dirty="0"/>
              <a:t>una </a:t>
            </a:r>
            <a:r>
              <a:rPr dirty="0"/>
              <a:t>herramienta</a:t>
            </a:r>
            <a:r>
              <a:rPr spc="-130" dirty="0"/>
              <a:t> </a:t>
            </a:r>
            <a:r>
              <a:rPr spc="-10" dirty="0"/>
              <a:t>esencial.</a:t>
            </a:r>
          </a:p>
        </p:txBody>
      </p:sp>
      <p:sp>
        <p:nvSpPr>
          <p:cNvPr id="13" name="object 13"/>
          <p:cNvSpPr txBox="1">
            <a:spLocks noGrp="1"/>
          </p:cNvSpPr>
          <p:nvPr>
            <p:ph type="title"/>
          </p:nvPr>
        </p:nvSpPr>
        <p:spPr>
          <a:prstGeom prst="rect">
            <a:avLst/>
          </a:prstGeom>
        </p:spPr>
        <p:txBody>
          <a:bodyPr vert="horz" wrap="square" lIns="0" tIns="366007" rIns="0" bIns="0" rtlCol="0">
            <a:spAutoFit/>
          </a:bodyPr>
          <a:lstStyle/>
          <a:p>
            <a:pPr marL="731520">
              <a:lnSpc>
                <a:spcPct val="100000"/>
              </a:lnSpc>
              <a:spcBef>
                <a:spcPts val="100"/>
              </a:spcBef>
            </a:pPr>
            <a:r>
              <a:rPr spc="-204" dirty="0"/>
              <a:t>Introducción</a:t>
            </a:r>
            <a:r>
              <a:rPr spc="-285" dirty="0"/>
              <a:t> </a:t>
            </a:r>
            <a:r>
              <a:rPr spc="-105" dirty="0"/>
              <a:t>al</a:t>
            </a:r>
            <a:r>
              <a:rPr spc="-280" dirty="0"/>
              <a:t> </a:t>
            </a:r>
            <a:r>
              <a:rPr spc="-470" dirty="0"/>
              <a:t>BFS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6307" y="3131096"/>
            <a:ext cx="7204709" cy="7168515"/>
            <a:chOff x="11096307" y="3131096"/>
            <a:chExt cx="7204709" cy="7168515"/>
          </a:xfrm>
        </p:grpSpPr>
        <p:sp>
          <p:nvSpPr>
            <p:cNvPr id="3" name="object 3"/>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4" name="object 4"/>
            <p:cNvSpPr/>
            <p:nvPr/>
          </p:nvSpPr>
          <p:spPr>
            <a:xfrm>
              <a:off x="11096307" y="3131096"/>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5" name="object 5"/>
            <p:cNvPicPr/>
            <p:nvPr/>
          </p:nvPicPr>
          <p:blipFill>
            <a:blip r:embed="rId2" cstate="print"/>
            <a:stretch>
              <a:fillRect/>
            </a:stretch>
          </p:blipFill>
          <p:spPr>
            <a:xfrm>
              <a:off x="11173549" y="3209823"/>
              <a:ext cx="5076824" cy="5076824"/>
            </a:xfrm>
            <a:prstGeom prst="rect">
              <a:avLst/>
            </a:prstGeom>
          </p:spPr>
        </p:pic>
      </p:grpSp>
      <p:sp>
        <p:nvSpPr>
          <p:cNvPr id="6" name="object 6"/>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object 8"/>
          <p:cNvSpPr/>
          <p:nvPr/>
        </p:nvSpPr>
        <p:spPr>
          <a:xfrm>
            <a:off x="3900894" y="3530790"/>
            <a:ext cx="658495" cy="264160"/>
          </a:xfrm>
          <a:custGeom>
            <a:avLst/>
            <a:gdLst/>
            <a:ahLst/>
            <a:cxnLst/>
            <a:rect l="l" t="t" r="r" b="b"/>
            <a:pathLst>
              <a:path w="658495" h="264160">
                <a:moveTo>
                  <a:pt x="112941" y="2133"/>
                </a:moveTo>
                <a:lnTo>
                  <a:pt x="0" y="2133"/>
                </a:lnTo>
                <a:lnTo>
                  <a:pt x="0" y="261607"/>
                </a:lnTo>
                <a:lnTo>
                  <a:pt x="119951" y="261607"/>
                </a:lnTo>
                <a:lnTo>
                  <a:pt x="142801" y="260428"/>
                </a:lnTo>
                <a:lnTo>
                  <a:pt x="179753" y="250993"/>
                </a:lnTo>
                <a:lnTo>
                  <a:pt x="209105" y="225729"/>
                </a:lnTo>
                <a:lnTo>
                  <a:pt x="40411" y="225729"/>
                </a:lnTo>
                <a:lnTo>
                  <a:pt x="40411" y="148234"/>
                </a:lnTo>
                <a:lnTo>
                  <a:pt x="207358" y="148234"/>
                </a:lnTo>
                <a:lnTo>
                  <a:pt x="202865" y="142422"/>
                </a:lnTo>
                <a:lnTo>
                  <a:pt x="196203" y="136051"/>
                </a:lnTo>
                <a:lnTo>
                  <a:pt x="188563" y="130658"/>
                </a:lnTo>
                <a:lnTo>
                  <a:pt x="179946" y="126238"/>
                </a:lnTo>
                <a:lnTo>
                  <a:pt x="186118" y="121818"/>
                </a:lnTo>
                <a:lnTo>
                  <a:pt x="191376" y="116420"/>
                </a:lnTo>
                <a:lnTo>
                  <a:pt x="194153" y="112356"/>
                </a:lnTo>
                <a:lnTo>
                  <a:pt x="40411" y="112356"/>
                </a:lnTo>
                <a:lnTo>
                  <a:pt x="40411" y="38023"/>
                </a:lnTo>
                <a:lnTo>
                  <a:pt x="197152" y="38023"/>
                </a:lnTo>
                <a:lnTo>
                  <a:pt x="192245" y="30491"/>
                </a:lnTo>
                <a:lnTo>
                  <a:pt x="181292" y="20421"/>
                </a:lnTo>
                <a:lnTo>
                  <a:pt x="167633" y="12425"/>
                </a:lnTo>
                <a:lnTo>
                  <a:pt x="151688" y="6710"/>
                </a:lnTo>
                <a:lnTo>
                  <a:pt x="133457" y="3278"/>
                </a:lnTo>
                <a:lnTo>
                  <a:pt x="112941" y="2133"/>
                </a:lnTo>
                <a:close/>
              </a:path>
              <a:path w="658495" h="264160">
                <a:moveTo>
                  <a:pt x="207358" y="148234"/>
                </a:moveTo>
                <a:lnTo>
                  <a:pt x="119608" y="148234"/>
                </a:lnTo>
                <a:lnTo>
                  <a:pt x="133675" y="148822"/>
                </a:lnTo>
                <a:lnTo>
                  <a:pt x="145796" y="150585"/>
                </a:lnTo>
                <a:lnTo>
                  <a:pt x="177903" y="177515"/>
                </a:lnTo>
                <a:lnTo>
                  <a:pt x="178816" y="186766"/>
                </a:lnTo>
                <a:lnTo>
                  <a:pt x="177903" y="196212"/>
                </a:lnTo>
                <a:lnTo>
                  <a:pt x="145796" y="223399"/>
                </a:lnTo>
                <a:lnTo>
                  <a:pt x="119608" y="225729"/>
                </a:lnTo>
                <a:lnTo>
                  <a:pt x="209105" y="225729"/>
                </a:lnTo>
                <a:lnTo>
                  <a:pt x="212883" y="219789"/>
                </a:lnTo>
                <a:lnTo>
                  <a:pt x="217641" y="205337"/>
                </a:lnTo>
                <a:lnTo>
                  <a:pt x="219227" y="188899"/>
                </a:lnTo>
                <a:lnTo>
                  <a:pt x="218560" y="177738"/>
                </a:lnTo>
                <a:lnTo>
                  <a:pt x="216558" y="167497"/>
                </a:lnTo>
                <a:lnTo>
                  <a:pt x="213221" y="158174"/>
                </a:lnTo>
                <a:lnTo>
                  <a:pt x="208546" y="149771"/>
                </a:lnTo>
                <a:lnTo>
                  <a:pt x="207358" y="148234"/>
                </a:lnTo>
                <a:close/>
              </a:path>
              <a:path w="658495" h="264160">
                <a:moveTo>
                  <a:pt x="197152" y="38023"/>
                </a:moveTo>
                <a:lnTo>
                  <a:pt x="111150" y="38023"/>
                </a:lnTo>
                <a:lnTo>
                  <a:pt x="123930" y="38605"/>
                </a:lnTo>
                <a:lnTo>
                  <a:pt x="135012" y="40349"/>
                </a:lnTo>
                <a:lnTo>
                  <a:pt x="164966" y="66492"/>
                </a:lnTo>
                <a:lnTo>
                  <a:pt x="165823" y="75184"/>
                </a:lnTo>
                <a:lnTo>
                  <a:pt x="164966" y="83737"/>
                </a:lnTo>
                <a:lnTo>
                  <a:pt x="135012" y="109985"/>
                </a:lnTo>
                <a:lnTo>
                  <a:pt x="111150" y="112356"/>
                </a:lnTo>
                <a:lnTo>
                  <a:pt x="194153" y="112356"/>
                </a:lnTo>
                <a:lnTo>
                  <a:pt x="206336" y="72364"/>
                </a:lnTo>
                <a:lnTo>
                  <a:pt x="204770" y="56465"/>
                </a:lnTo>
                <a:lnTo>
                  <a:pt x="200072" y="42506"/>
                </a:lnTo>
                <a:lnTo>
                  <a:pt x="197152" y="38023"/>
                </a:lnTo>
                <a:close/>
              </a:path>
              <a:path w="658495" h="264160">
                <a:moveTo>
                  <a:pt x="446316" y="2133"/>
                </a:moveTo>
                <a:lnTo>
                  <a:pt x="263817" y="2133"/>
                </a:lnTo>
                <a:lnTo>
                  <a:pt x="263817" y="261607"/>
                </a:lnTo>
                <a:lnTo>
                  <a:pt x="304228" y="261607"/>
                </a:lnTo>
                <a:lnTo>
                  <a:pt x="304228" y="157632"/>
                </a:lnTo>
                <a:lnTo>
                  <a:pt x="430936" y="157632"/>
                </a:lnTo>
                <a:lnTo>
                  <a:pt x="430936" y="120726"/>
                </a:lnTo>
                <a:lnTo>
                  <a:pt x="304228" y="120726"/>
                </a:lnTo>
                <a:lnTo>
                  <a:pt x="304228" y="39052"/>
                </a:lnTo>
                <a:lnTo>
                  <a:pt x="446316" y="39052"/>
                </a:lnTo>
                <a:lnTo>
                  <a:pt x="446316" y="2133"/>
                </a:lnTo>
                <a:close/>
              </a:path>
              <a:path w="658495" h="264160">
                <a:moveTo>
                  <a:pt x="476491" y="192493"/>
                </a:moveTo>
                <a:lnTo>
                  <a:pt x="459651" y="225983"/>
                </a:lnTo>
                <a:lnTo>
                  <a:pt x="469337" y="234836"/>
                </a:lnTo>
                <a:lnTo>
                  <a:pt x="480029" y="242516"/>
                </a:lnTo>
                <a:lnTo>
                  <a:pt x="517753" y="258458"/>
                </a:lnTo>
                <a:lnTo>
                  <a:pt x="559358" y="263740"/>
                </a:lnTo>
                <a:lnTo>
                  <a:pt x="575222" y="263112"/>
                </a:lnTo>
                <a:lnTo>
                  <a:pt x="614299" y="253669"/>
                </a:lnTo>
                <a:lnTo>
                  <a:pt x="646571" y="227177"/>
                </a:lnTo>
                <a:lnTo>
                  <a:pt x="559358" y="227177"/>
                </a:lnTo>
                <a:lnTo>
                  <a:pt x="548128" y="226675"/>
                </a:lnTo>
                <a:lnTo>
                  <a:pt x="505880" y="214441"/>
                </a:lnTo>
                <a:lnTo>
                  <a:pt x="486106" y="201111"/>
                </a:lnTo>
                <a:lnTo>
                  <a:pt x="476491" y="192493"/>
                </a:lnTo>
                <a:close/>
              </a:path>
              <a:path w="658495" h="264160">
                <a:moveTo>
                  <a:pt x="564654" y="0"/>
                </a:moveTo>
                <a:lnTo>
                  <a:pt x="521690" y="5673"/>
                </a:lnTo>
                <a:lnTo>
                  <a:pt x="483832" y="29071"/>
                </a:lnTo>
                <a:lnTo>
                  <a:pt x="467760" y="64542"/>
                </a:lnTo>
                <a:lnTo>
                  <a:pt x="467093" y="74498"/>
                </a:lnTo>
                <a:lnTo>
                  <a:pt x="467674" y="84892"/>
                </a:lnTo>
                <a:lnTo>
                  <a:pt x="487103" y="122350"/>
                </a:lnTo>
                <a:lnTo>
                  <a:pt x="523431" y="141742"/>
                </a:lnTo>
                <a:lnTo>
                  <a:pt x="571813" y="154450"/>
                </a:lnTo>
                <a:lnTo>
                  <a:pt x="579097" y="156505"/>
                </a:lnTo>
                <a:lnTo>
                  <a:pt x="611225" y="172834"/>
                </a:lnTo>
                <a:lnTo>
                  <a:pt x="615721" y="177571"/>
                </a:lnTo>
                <a:lnTo>
                  <a:pt x="617969" y="183743"/>
                </a:lnTo>
                <a:lnTo>
                  <a:pt x="617969" y="197764"/>
                </a:lnTo>
                <a:lnTo>
                  <a:pt x="586996" y="224295"/>
                </a:lnTo>
                <a:lnTo>
                  <a:pt x="559358" y="227177"/>
                </a:lnTo>
                <a:lnTo>
                  <a:pt x="646571" y="227177"/>
                </a:lnTo>
                <a:lnTo>
                  <a:pt x="658037" y="189585"/>
                </a:lnTo>
                <a:lnTo>
                  <a:pt x="657451" y="179324"/>
                </a:lnTo>
                <a:lnTo>
                  <a:pt x="637943" y="142425"/>
                </a:lnTo>
                <a:lnTo>
                  <a:pt x="601791" y="123317"/>
                </a:lnTo>
                <a:lnTo>
                  <a:pt x="553595" y="110301"/>
                </a:lnTo>
                <a:lnTo>
                  <a:pt x="546288" y="108250"/>
                </a:lnTo>
                <a:lnTo>
                  <a:pt x="509384" y="87541"/>
                </a:lnTo>
                <a:lnTo>
                  <a:pt x="507161" y="81368"/>
                </a:lnTo>
                <a:lnTo>
                  <a:pt x="507161" y="66840"/>
                </a:lnTo>
                <a:lnTo>
                  <a:pt x="537854" y="39549"/>
                </a:lnTo>
                <a:lnTo>
                  <a:pt x="564311" y="36576"/>
                </a:lnTo>
                <a:lnTo>
                  <a:pt x="645258" y="36576"/>
                </a:lnTo>
                <a:lnTo>
                  <a:pt x="649579" y="26403"/>
                </a:lnTo>
                <a:lnTo>
                  <a:pt x="607720" y="6070"/>
                </a:lnTo>
                <a:lnTo>
                  <a:pt x="575484" y="378"/>
                </a:lnTo>
                <a:lnTo>
                  <a:pt x="564654" y="0"/>
                </a:lnTo>
                <a:close/>
              </a:path>
              <a:path w="658495" h="264160">
                <a:moveTo>
                  <a:pt x="645258" y="36576"/>
                </a:moveTo>
                <a:lnTo>
                  <a:pt x="564311" y="36576"/>
                </a:lnTo>
                <a:lnTo>
                  <a:pt x="572079" y="36864"/>
                </a:lnTo>
                <a:lnTo>
                  <a:pt x="580009" y="37728"/>
                </a:lnTo>
                <a:lnTo>
                  <a:pt x="624373" y="53823"/>
                </a:lnTo>
                <a:lnTo>
                  <a:pt x="635063" y="60579"/>
                </a:lnTo>
                <a:lnTo>
                  <a:pt x="645258" y="36576"/>
                </a:lnTo>
                <a:close/>
              </a:path>
            </a:pathLst>
          </a:custGeom>
          <a:solidFill>
            <a:srgbClr val="332C2C"/>
          </a:solidFill>
        </p:spPr>
        <p:txBody>
          <a:bodyPr wrap="square" lIns="0" tIns="0" rIns="0" bIns="0" rtlCol="0"/>
          <a:lstStyle/>
          <a:p>
            <a:endParaRPr/>
          </a:p>
        </p:txBody>
      </p:sp>
      <p:pic>
        <p:nvPicPr>
          <p:cNvPr id="9" name="object 9"/>
          <p:cNvPicPr/>
          <p:nvPr/>
        </p:nvPicPr>
        <p:blipFill>
          <a:blip r:embed="rId3" cstate="print"/>
          <a:stretch>
            <a:fillRect/>
          </a:stretch>
        </p:blipFill>
        <p:spPr>
          <a:xfrm>
            <a:off x="4210139" y="3946855"/>
            <a:ext cx="679411" cy="275882"/>
          </a:xfrm>
          <a:prstGeom prst="rect">
            <a:avLst/>
          </a:prstGeom>
        </p:spPr>
      </p:pic>
      <p:pic>
        <p:nvPicPr>
          <p:cNvPr id="10" name="object 10"/>
          <p:cNvPicPr/>
          <p:nvPr/>
        </p:nvPicPr>
        <p:blipFill>
          <a:blip r:embed="rId4" cstate="print"/>
          <a:stretch>
            <a:fillRect/>
          </a:stretch>
        </p:blipFill>
        <p:spPr>
          <a:xfrm>
            <a:off x="1641513" y="6499555"/>
            <a:ext cx="3499193" cy="275882"/>
          </a:xfrm>
          <a:prstGeom prst="rect">
            <a:avLst/>
          </a:prstGeom>
        </p:spPr>
      </p:pic>
      <p:sp>
        <p:nvSpPr>
          <p:cNvPr id="11" name="object 11"/>
          <p:cNvSpPr txBox="1"/>
          <p:nvPr/>
        </p:nvSpPr>
        <p:spPr>
          <a:xfrm>
            <a:off x="1612747" y="3429749"/>
            <a:ext cx="2169795" cy="445770"/>
          </a:xfrm>
          <a:prstGeom prst="rect">
            <a:avLst/>
          </a:prstGeom>
        </p:spPr>
        <p:txBody>
          <a:bodyPr vert="horz" wrap="square" lIns="0" tIns="13335" rIns="0" bIns="0" rtlCol="0">
            <a:spAutoFit/>
          </a:bodyPr>
          <a:lstStyle/>
          <a:p>
            <a:pPr marL="12700">
              <a:lnSpc>
                <a:spcPct val="100000"/>
              </a:lnSpc>
              <a:spcBef>
                <a:spcPts val="105"/>
              </a:spcBef>
            </a:pPr>
            <a:r>
              <a:rPr sz="2750" dirty="0">
                <a:solidFill>
                  <a:srgbClr val="332C2C"/>
                </a:solidFill>
                <a:latin typeface="Verdana"/>
                <a:cs typeface="Verdana"/>
              </a:rPr>
              <a:t>El</a:t>
            </a:r>
            <a:r>
              <a:rPr sz="2750" spc="-170" dirty="0">
                <a:solidFill>
                  <a:srgbClr val="332C2C"/>
                </a:solidFill>
                <a:latin typeface="Verdana"/>
                <a:cs typeface="Verdana"/>
              </a:rPr>
              <a:t> </a:t>
            </a:r>
            <a:r>
              <a:rPr sz="2750" spc="-10" dirty="0">
                <a:solidFill>
                  <a:srgbClr val="332C2C"/>
                </a:solidFill>
                <a:latin typeface="Verdana"/>
                <a:cs typeface="Verdana"/>
              </a:rPr>
              <a:t>algoritmo</a:t>
            </a:r>
            <a:endParaRPr sz="2750">
              <a:latin typeface="Verdana"/>
              <a:cs typeface="Verdana"/>
            </a:endParaRPr>
          </a:p>
        </p:txBody>
      </p:sp>
      <p:sp>
        <p:nvSpPr>
          <p:cNvPr id="12" name="object 12"/>
          <p:cNvSpPr/>
          <p:nvPr/>
        </p:nvSpPr>
        <p:spPr>
          <a:xfrm>
            <a:off x="3900894" y="3530790"/>
            <a:ext cx="658495" cy="264160"/>
          </a:xfrm>
          <a:custGeom>
            <a:avLst/>
            <a:gdLst/>
            <a:ahLst/>
            <a:cxnLst/>
            <a:rect l="l" t="t" r="r" b="b"/>
            <a:pathLst>
              <a:path w="658495" h="264160">
                <a:moveTo>
                  <a:pt x="112941" y="2133"/>
                </a:moveTo>
                <a:lnTo>
                  <a:pt x="0" y="2133"/>
                </a:lnTo>
                <a:lnTo>
                  <a:pt x="0" y="261607"/>
                </a:lnTo>
                <a:lnTo>
                  <a:pt x="119951" y="261607"/>
                </a:lnTo>
                <a:lnTo>
                  <a:pt x="142801" y="260428"/>
                </a:lnTo>
                <a:lnTo>
                  <a:pt x="179753" y="250993"/>
                </a:lnTo>
                <a:lnTo>
                  <a:pt x="209105" y="225729"/>
                </a:lnTo>
                <a:lnTo>
                  <a:pt x="40411" y="225729"/>
                </a:lnTo>
                <a:lnTo>
                  <a:pt x="40411" y="148234"/>
                </a:lnTo>
                <a:lnTo>
                  <a:pt x="207358" y="148234"/>
                </a:lnTo>
                <a:lnTo>
                  <a:pt x="202865" y="142422"/>
                </a:lnTo>
                <a:lnTo>
                  <a:pt x="196203" y="136051"/>
                </a:lnTo>
                <a:lnTo>
                  <a:pt x="188563" y="130658"/>
                </a:lnTo>
                <a:lnTo>
                  <a:pt x="179946" y="126238"/>
                </a:lnTo>
                <a:lnTo>
                  <a:pt x="186118" y="121818"/>
                </a:lnTo>
                <a:lnTo>
                  <a:pt x="191376" y="116420"/>
                </a:lnTo>
                <a:lnTo>
                  <a:pt x="194153" y="112356"/>
                </a:lnTo>
                <a:lnTo>
                  <a:pt x="40411" y="112356"/>
                </a:lnTo>
                <a:lnTo>
                  <a:pt x="40411" y="38023"/>
                </a:lnTo>
                <a:lnTo>
                  <a:pt x="197152" y="38023"/>
                </a:lnTo>
                <a:lnTo>
                  <a:pt x="192245" y="30491"/>
                </a:lnTo>
                <a:lnTo>
                  <a:pt x="181292" y="20421"/>
                </a:lnTo>
                <a:lnTo>
                  <a:pt x="167633" y="12425"/>
                </a:lnTo>
                <a:lnTo>
                  <a:pt x="151688" y="6710"/>
                </a:lnTo>
                <a:lnTo>
                  <a:pt x="133457" y="3278"/>
                </a:lnTo>
                <a:lnTo>
                  <a:pt x="112941" y="2133"/>
                </a:lnTo>
                <a:close/>
              </a:path>
              <a:path w="658495" h="264160">
                <a:moveTo>
                  <a:pt x="207358" y="148234"/>
                </a:moveTo>
                <a:lnTo>
                  <a:pt x="119608" y="148234"/>
                </a:lnTo>
                <a:lnTo>
                  <a:pt x="133675" y="148822"/>
                </a:lnTo>
                <a:lnTo>
                  <a:pt x="145796" y="150585"/>
                </a:lnTo>
                <a:lnTo>
                  <a:pt x="177903" y="177515"/>
                </a:lnTo>
                <a:lnTo>
                  <a:pt x="178816" y="186766"/>
                </a:lnTo>
                <a:lnTo>
                  <a:pt x="177903" y="196212"/>
                </a:lnTo>
                <a:lnTo>
                  <a:pt x="145796" y="223399"/>
                </a:lnTo>
                <a:lnTo>
                  <a:pt x="119608" y="225729"/>
                </a:lnTo>
                <a:lnTo>
                  <a:pt x="209105" y="225729"/>
                </a:lnTo>
                <a:lnTo>
                  <a:pt x="212883" y="219789"/>
                </a:lnTo>
                <a:lnTo>
                  <a:pt x="217641" y="205337"/>
                </a:lnTo>
                <a:lnTo>
                  <a:pt x="219227" y="188899"/>
                </a:lnTo>
                <a:lnTo>
                  <a:pt x="218560" y="177738"/>
                </a:lnTo>
                <a:lnTo>
                  <a:pt x="216558" y="167497"/>
                </a:lnTo>
                <a:lnTo>
                  <a:pt x="213221" y="158174"/>
                </a:lnTo>
                <a:lnTo>
                  <a:pt x="208546" y="149771"/>
                </a:lnTo>
                <a:lnTo>
                  <a:pt x="207358" y="148234"/>
                </a:lnTo>
                <a:close/>
              </a:path>
              <a:path w="658495" h="264160">
                <a:moveTo>
                  <a:pt x="197152" y="38023"/>
                </a:moveTo>
                <a:lnTo>
                  <a:pt x="111150" y="38023"/>
                </a:lnTo>
                <a:lnTo>
                  <a:pt x="123930" y="38605"/>
                </a:lnTo>
                <a:lnTo>
                  <a:pt x="135012" y="40349"/>
                </a:lnTo>
                <a:lnTo>
                  <a:pt x="164966" y="66492"/>
                </a:lnTo>
                <a:lnTo>
                  <a:pt x="165823" y="75184"/>
                </a:lnTo>
                <a:lnTo>
                  <a:pt x="164966" y="83737"/>
                </a:lnTo>
                <a:lnTo>
                  <a:pt x="135012" y="109985"/>
                </a:lnTo>
                <a:lnTo>
                  <a:pt x="111150" y="112356"/>
                </a:lnTo>
                <a:lnTo>
                  <a:pt x="194153" y="112356"/>
                </a:lnTo>
                <a:lnTo>
                  <a:pt x="206336" y="72364"/>
                </a:lnTo>
                <a:lnTo>
                  <a:pt x="204770" y="56465"/>
                </a:lnTo>
                <a:lnTo>
                  <a:pt x="200072" y="42506"/>
                </a:lnTo>
                <a:lnTo>
                  <a:pt x="197152" y="38023"/>
                </a:lnTo>
                <a:close/>
              </a:path>
              <a:path w="658495" h="264160">
                <a:moveTo>
                  <a:pt x="446316" y="2133"/>
                </a:moveTo>
                <a:lnTo>
                  <a:pt x="263817" y="2133"/>
                </a:lnTo>
                <a:lnTo>
                  <a:pt x="263817" y="261607"/>
                </a:lnTo>
                <a:lnTo>
                  <a:pt x="304228" y="261607"/>
                </a:lnTo>
                <a:lnTo>
                  <a:pt x="304228" y="157632"/>
                </a:lnTo>
                <a:lnTo>
                  <a:pt x="430936" y="157632"/>
                </a:lnTo>
                <a:lnTo>
                  <a:pt x="430936" y="120726"/>
                </a:lnTo>
                <a:lnTo>
                  <a:pt x="304228" y="120726"/>
                </a:lnTo>
                <a:lnTo>
                  <a:pt x="304228" y="39052"/>
                </a:lnTo>
                <a:lnTo>
                  <a:pt x="446316" y="39052"/>
                </a:lnTo>
                <a:lnTo>
                  <a:pt x="446316" y="2133"/>
                </a:lnTo>
                <a:close/>
              </a:path>
              <a:path w="658495" h="264160">
                <a:moveTo>
                  <a:pt x="476491" y="192493"/>
                </a:moveTo>
                <a:lnTo>
                  <a:pt x="459651" y="225983"/>
                </a:lnTo>
                <a:lnTo>
                  <a:pt x="469337" y="234836"/>
                </a:lnTo>
                <a:lnTo>
                  <a:pt x="480029" y="242516"/>
                </a:lnTo>
                <a:lnTo>
                  <a:pt x="517753" y="258458"/>
                </a:lnTo>
                <a:lnTo>
                  <a:pt x="559358" y="263740"/>
                </a:lnTo>
                <a:lnTo>
                  <a:pt x="575222" y="263112"/>
                </a:lnTo>
                <a:lnTo>
                  <a:pt x="614299" y="253669"/>
                </a:lnTo>
                <a:lnTo>
                  <a:pt x="646571" y="227177"/>
                </a:lnTo>
                <a:lnTo>
                  <a:pt x="559358" y="227177"/>
                </a:lnTo>
                <a:lnTo>
                  <a:pt x="548128" y="226675"/>
                </a:lnTo>
                <a:lnTo>
                  <a:pt x="505880" y="214441"/>
                </a:lnTo>
                <a:lnTo>
                  <a:pt x="486106" y="201111"/>
                </a:lnTo>
                <a:lnTo>
                  <a:pt x="476491" y="192493"/>
                </a:lnTo>
                <a:close/>
              </a:path>
              <a:path w="658495" h="264160">
                <a:moveTo>
                  <a:pt x="564654" y="0"/>
                </a:moveTo>
                <a:lnTo>
                  <a:pt x="521690" y="5673"/>
                </a:lnTo>
                <a:lnTo>
                  <a:pt x="483832" y="29071"/>
                </a:lnTo>
                <a:lnTo>
                  <a:pt x="467760" y="64542"/>
                </a:lnTo>
                <a:lnTo>
                  <a:pt x="467093" y="74498"/>
                </a:lnTo>
                <a:lnTo>
                  <a:pt x="467674" y="84892"/>
                </a:lnTo>
                <a:lnTo>
                  <a:pt x="487103" y="122350"/>
                </a:lnTo>
                <a:lnTo>
                  <a:pt x="523431" y="141742"/>
                </a:lnTo>
                <a:lnTo>
                  <a:pt x="571813" y="154450"/>
                </a:lnTo>
                <a:lnTo>
                  <a:pt x="579097" y="156505"/>
                </a:lnTo>
                <a:lnTo>
                  <a:pt x="611225" y="172834"/>
                </a:lnTo>
                <a:lnTo>
                  <a:pt x="615721" y="177571"/>
                </a:lnTo>
                <a:lnTo>
                  <a:pt x="617969" y="183743"/>
                </a:lnTo>
                <a:lnTo>
                  <a:pt x="617969" y="197764"/>
                </a:lnTo>
                <a:lnTo>
                  <a:pt x="586996" y="224295"/>
                </a:lnTo>
                <a:lnTo>
                  <a:pt x="559358" y="227177"/>
                </a:lnTo>
                <a:lnTo>
                  <a:pt x="646571" y="227177"/>
                </a:lnTo>
                <a:lnTo>
                  <a:pt x="658037" y="189585"/>
                </a:lnTo>
                <a:lnTo>
                  <a:pt x="657451" y="179324"/>
                </a:lnTo>
                <a:lnTo>
                  <a:pt x="637943" y="142425"/>
                </a:lnTo>
                <a:lnTo>
                  <a:pt x="601791" y="123317"/>
                </a:lnTo>
                <a:lnTo>
                  <a:pt x="553595" y="110301"/>
                </a:lnTo>
                <a:lnTo>
                  <a:pt x="546288" y="108250"/>
                </a:lnTo>
                <a:lnTo>
                  <a:pt x="509384" y="87541"/>
                </a:lnTo>
                <a:lnTo>
                  <a:pt x="507161" y="81368"/>
                </a:lnTo>
                <a:lnTo>
                  <a:pt x="507161" y="66840"/>
                </a:lnTo>
                <a:lnTo>
                  <a:pt x="537854" y="39549"/>
                </a:lnTo>
                <a:lnTo>
                  <a:pt x="564311" y="36576"/>
                </a:lnTo>
                <a:lnTo>
                  <a:pt x="645258" y="36576"/>
                </a:lnTo>
                <a:lnTo>
                  <a:pt x="649579" y="26403"/>
                </a:lnTo>
                <a:lnTo>
                  <a:pt x="607720" y="6070"/>
                </a:lnTo>
                <a:lnTo>
                  <a:pt x="575484" y="378"/>
                </a:lnTo>
                <a:lnTo>
                  <a:pt x="564654" y="0"/>
                </a:lnTo>
                <a:close/>
              </a:path>
              <a:path w="658495" h="264160">
                <a:moveTo>
                  <a:pt x="645258" y="36576"/>
                </a:moveTo>
                <a:lnTo>
                  <a:pt x="564311" y="36576"/>
                </a:lnTo>
                <a:lnTo>
                  <a:pt x="572079" y="36864"/>
                </a:lnTo>
                <a:lnTo>
                  <a:pt x="580009" y="37728"/>
                </a:lnTo>
                <a:lnTo>
                  <a:pt x="624373" y="53823"/>
                </a:lnTo>
                <a:lnTo>
                  <a:pt x="635063" y="60579"/>
                </a:lnTo>
                <a:lnTo>
                  <a:pt x="645258" y="36576"/>
                </a:lnTo>
                <a:close/>
              </a:path>
            </a:pathLst>
          </a:custGeom>
          <a:solidFill>
            <a:srgbClr val="332C2C"/>
          </a:solidFill>
        </p:spPr>
        <p:txBody>
          <a:bodyPr wrap="square" lIns="0" tIns="0" rIns="0" bIns="0" rtlCol="0"/>
          <a:lstStyle/>
          <a:p>
            <a:endParaRPr/>
          </a:p>
        </p:txBody>
      </p:sp>
      <p:sp>
        <p:nvSpPr>
          <p:cNvPr id="13" name="object 13"/>
          <p:cNvSpPr txBox="1"/>
          <p:nvPr/>
        </p:nvSpPr>
        <p:spPr>
          <a:xfrm>
            <a:off x="4639759" y="3429749"/>
            <a:ext cx="4278630" cy="445770"/>
          </a:xfrm>
          <a:prstGeom prst="rect">
            <a:avLst/>
          </a:prstGeom>
        </p:spPr>
        <p:txBody>
          <a:bodyPr vert="horz" wrap="square" lIns="0" tIns="13335" rIns="0" bIns="0" rtlCol="0">
            <a:spAutoFit/>
          </a:bodyPr>
          <a:lstStyle/>
          <a:p>
            <a:pPr marL="12700">
              <a:lnSpc>
                <a:spcPct val="100000"/>
              </a:lnSpc>
              <a:spcBef>
                <a:spcPts val="105"/>
              </a:spcBef>
            </a:pPr>
            <a:r>
              <a:rPr sz="2750" spc="-10" dirty="0">
                <a:solidFill>
                  <a:srgbClr val="332C2C"/>
                </a:solidFill>
                <a:latin typeface="Verdana"/>
                <a:cs typeface="Verdana"/>
              </a:rPr>
              <a:t>utiliza</a:t>
            </a:r>
            <a:r>
              <a:rPr sz="2750" spc="-220" dirty="0">
                <a:solidFill>
                  <a:srgbClr val="332C2C"/>
                </a:solidFill>
                <a:latin typeface="Verdana"/>
                <a:cs typeface="Verdana"/>
              </a:rPr>
              <a:t> </a:t>
            </a:r>
            <a:r>
              <a:rPr sz="2750" spc="60" dirty="0">
                <a:solidFill>
                  <a:srgbClr val="332C2C"/>
                </a:solidFill>
                <a:latin typeface="Verdana"/>
                <a:cs typeface="Verdana"/>
              </a:rPr>
              <a:t>una</a:t>
            </a:r>
            <a:r>
              <a:rPr sz="2750" spc="-220" dirty="0">
                <a:solidFill>
                  <a:srgbClr val="332C2C"/>
                </a:solidFill>
                <a:latin typeface="Verdana"/>
                <a:cs typeface="Verdana"/>
              </a:rPr>
              <a:t> </a:t>
            </a:r>
            <a:r>
              <a:rPr sz="2750" spc="-10" dirty="0">
                <a:solidFill>
                  <a:srgbClr val="332C2C"/>
                </a:solidFill>
                <a:latin typeface="Verdana"/>
                <a:cs typeface="Verdana"/>
              </a:rPr>
              <a:t>estructura</a:t>
            </a:r>
            <a:r>
              <a:rPr sz="2750" spc="-220" dirty="0">
                <a:solidFill>
                  <a:srgbClr val="332C2C"/>
                </a:solidFill>
                <a:latin typeface="Verdana"/>
                <a:cs typeface="Verdana"/>
              </a:rPr>
              <a:t> </a:t>
            </a:r>
            <a:r>
              <a:rPr sz="2750" spc="55" dirty="0">
                <a:solidFill>
                  <a:srgbClr val="332C2C"/>
                </a:solidFill>
                <a:latin typeface="Verdana"/>
                <a:cs typeface="Verdana"/>
              </a:rPr>
              <a:t>de</a:t>
            </a:r>
            <a:endParaRPr sz="2750">
              <a:latin typeface="Verdana"/>
              <a:cs typeface="Verdana"/>
            </a:endParaRPr>
          </a:p>
        </p:txBody>
      </p:sp>
      <p:sp>
        <p:nvSpPr>
          <p:cNvPr id="14" name="object 14"/>
          <p:cNvSpPr txBox="1"/>
          <p:nvPr/>
        </p:nvSpPr>
        <p:spPr>
          <a:xfrm>
            <a:off x="1612747" y="3858374"/>
            <a:ext cx="7507605" cy="2998470"/>
          </a:xfrm>
          <a:prstGeom prst="rect">
            <a:avLst/>
          </a:prstGeom>
        </p:spPr>
        <p:txBody>
          <a:bodyPr vert="horz" wrap="square" lIns="0" tIns="7620" rIns="0" bIns="0" rtlCol="0">
            <a:spAutoFit/>
          </a:bodyPr>
          <a:lstStyle/>
          <a:p>
            <a:pPr marL="12700" marR="5080">
              <a:lnSpc>
                <a:spcPct val="101400"/>
              </a:lnSpc>
              <a:spcBef>
                <a:spcPts val="60"/>
              </a:spcBef>
              <a:tabLst>
                <a:tab pos="3386454" algn="l"/>
              </a:tabLst>
            </a:pPr>
            <a:r>
              <a:rPr sz="2750" dirty="0">
                <a:solidFill>
                  <a:srgbClr val="332C2C"/>
                </a:solidFill>
                <a:latin typeface="Verdana"/>
                <a:cs typeface="Verdana"/>
              </a:rPr>
              <a:t>datos</a:t>
            </a:r>
            <a:r>
              <a:rPr sz="2750" spc="-229" dirty="0">
                <a:solidFill>
                  <a:srgbClr val="332C2C"/>
                </a:solidFill>
                <a:latin typeface="Verdana"/>
                <a:cs typeface="Verdana"/>
              </a:rPr>
              <a:t> </a:t>
            </a:r>
            <a:r>
              <a:rPr sz="2750" spc="-10" dirty="0">
                <a:solidFill>
                  <a:srgbClr val="332C2C"/>
                </a:solidFill>
                <a:latin typeface="Verdana"/>
                <a:cs typeface="Verdana"/>
              </a:rPr>
              <a:t>llamada</a:t>
            </a:r>
            <a:r>
              <a:rPr sz="2750" dirty="0">
                <a:solidFill>
                  <a:srgbClr val="332C2C"/>
                </a:solidFill>
                <a:latin typeface="Verdana"/>
                <a:cs typeface="Verdana"/>
              </a:rPr>
              <a:t>	</a:t>
            </a:r>
            <a:r>
              <a:rPr sz="2750" spc="-40" dirty="0">
                <a:solidFill>
                  <a:srgbClr val="332C2C"/>
                </a:solidFill>
                <a:latin typeface="Verdana"/>
                <a:cs typeface="Verdana"/>
              </a:rPr>
              <a:t>para</a:t>
            </a:r>
            <a:r>
              <a:rPr sz="2750" spc="-229" dirty="0">
                <a:solidFill>
                  <a:srgbClr val="332C2C"/>
                </a:solidFill>
                <a:latin typeface="Verdana"/>
                <a:cs typeface="Verdana"/>
              </a:rPr>
              <a:t> </a:t>
            </a:r>
            <a:r>
              <a:rPr sz="2750" spc="-65" dirty="0">
                <a:solidFill>
                  <a:srgbClr val="332C2C"/>
                </a:solidFill>
                <a:latin typeface="Verdana"/>
                <a:cs typeface="Verdana"/>
              </a:rPr>
              <a:t>llevar</a:t>
            </a:r>
            <a:r>
              <a:rPr sz="2750" spc="-225" dirty="0">
                <a:solidFill>
                  <a:srgbClr val="332C2C"/>
                </a:solidFill>
                <a:latin typeface="Verdana"/>
                <a:cs typeface="Verdana"/>
              </a:rPr>
              <a:t> </a:t>
            </a:r>
            <a:r>
              <a:rPr sz="2750" spc="110" dirty="0">
                <a:solidFill>
                  <a:srgbClr val="332C2C"/>
                </a:solidFill>
                <a:latin typeface="Verdana"/>
                <a:cs typeface="Verdana"/>
              </a:rPr>
              <a:t>un</a:t>
            </a:r>
            <a:r>
              <a:rPr sz="2750" spc="-225" dirty="0">
                <a:solidFill>
                  <a:srgbClr val="332C2C"/>
                </a:solidFill>
                <a:latin typeface="Verdana"/>
                <a:cs typeface="Verdana"/>
              </a:rPr>
              <a:t> </a:t>
            </a:r>
            <a:r>
              <a:rPr sz="2750" spc="-10" dirty="0">
                <a:solidFill>
                  <a:srgbClr val="332C2C"/>
                </a:solidFill>
                <a:latin typeface="Verdana"/>
                <a:cs typeface="Verdana"/>
              </a:rPr>
              <a:t>registro </a:t>
            </a:r>
            <a:r>
              <a:rPr sz="2750" spc="80" dirty="0">
                <a:solidFill>
                  <a:srgbClr val="332C2C"/>
                </a:solidFill>
                <a:latin typeface="Verdana"/>
                <a:cs typeface="Verdana"/>
              </a:rPr>
              <a:t>de</a:t>
            </a:r>
            <a:r>
              <a:rPr sz="2750" spc="-185" dirty="0">
                <a:solidFill>
                  <a:srgbClr val="332C2C"/>
                </a:solidFill>
                <a:latin typeface="Verdana"/>
                <a:cs typeface="Verdana"/>
              </a:rPr>
              <a:t> </a:t>
            </a:r>
            <a:r>
              <a:rPr sz="2750" spc="-35" dirty="0">
                <a:solidFill>
                  <a:srgbClr val="332C2C"/>
                </a:solidFill>
                <a:latin typeface="Verdana"/>
                <a:cs typeface="Verdana"/>
              </a:rPr>
              <a:t>los</a:t>
            </a:r>
            <a:r>
              <a:rPr sz="2750" spc="-185" dirty="0">
                <a:solidFill>
                  <a:srgbClr val="332C2C"/>
                </a:solidFill>
                <a:latin typeface="Verdana"/>
                <a:cs typeface="Verdana"/>
              </a:rPr>
              <a:t> </a:t>
            </a:r>
            <a:r>
              <a:rPr sz="2750" spc="50" dirty="0">
                <a:solidFill>
                  <a:srgbClr val="332C2C"/>
                </a:solidFill>
                <a:latin typeface="Verdana"/>
                <a:cs typeface="Verdana"/>
              </a:rPr>
              <a:t>nodos</a:t>
            </a:r>
            <a:r>
              <a:rPr sz="2750" spc="-180" dirty="0">
                <a:solidFill>
                  <a:srgbClr val="332C2C"/>
                </a:solidFill>
                <a:latin typeface="Verdana"/>
                <a:cs typeface="Verdana"/>
              </a:rPr>
              <a:t> </a:t>
            </a:r>
            <a:r>
              <a:rPr sz="2750" spc="-40" dirty="0">
                <a:solidFill>
                  <a:srgbClr val="332C2C"/>
                </a:solidFill>
                <a:latin typeface="Verdana"/>
                <a:cs typeface="Verdana"/>
              </a:rPr>
              <a:t>a</a:t>
            </a:r>
            <a:r>
              <a:rPr sz="2750" spc="-185" dirty="0">
                <a:solidFill>
                  <a:srgbClr val="332C2C"/>
                </a:solidFill>
                <a:latin typeface="Verdana"/>
                <a:cs typeface="Verdana"/>
              </a:rPr>
              <a:t> </a:t>
            </a:r>
            <a:r>
              <a:rPr sz="2750" spc="-95" dirty="0">
                <a:solidFill>
                  <a:srgbClr val="332C2C"/>
                </a:solidFill>
                <a:latin typeface="Verdana"/>
                <a:cs typeface="Verdana"/>
              </a:rPr>
              <a:t>explorar.</a:t>
            </a:r>
            <a:r>
              <a:rPr sz="2750" spc="-180" dirty="0">
                <a:solidFill>
                  <a:srgbClr val="332C2C"/>
                </a:solidFill>
                <a:latin typeface="Verdana"/>
                <a:cs typeface="Verdana"/>
              </a:rPr>
              <a:t> </a:t>
            </a:r>
            <a:r>
              <a:rPr sz="2750" dirty="0">
                <a:solidFill>
                  <a:srgbClr val="332C2C"/>
                </a:solidFill>
                <a:latin typeface="Verdana"/>
                <a:cs typeface="Verdana"/>
              </a:rPr>
              <a:t>Comienza</a:t>
            </a:r>
            <a:r>
              <a:rPr sz="2750" spc="-185" dirty="0">
                <a:solidFill>
                  <a:srgbClr val="332C2C"/>
                </a:solidFill>
                <a:latin typeface="Verdana"/>
                <a:cs typeface="Verdana"/>
              </a:rPr>
              <a:t> </a:t>
            </a:r>
            <a:r>
              <a:rPr sz="2750" spc="-10" dirty="0">
                <a:solidFill>
                  <a:srgbClr val="332C2C"/>
                </a:solidFill>
                <a:latin typeface="Verdana"/>
                <a:cs typeface="Verdana"/>
              </a:rPr>
              <a:t>desde </a:t>
            </a:r>
            <a:r>
              <a:rPr sz="2750" spc="110" dirty="0">
                <a:solidFill>
                  <a:srgbClr val="332C2C"/>
                </a:solidFill>
                <a:latin typeface="Verdana"/>
                <a:cs typeface="Verdana"/>
              </a:rPr>
              <a:t>un</a:t>
            </a:r>
            <a:r>
              <a:rPr sz="2750" spc="-204" dirty="0">
                <a:solidFill>
                  <a:srgbClr val="332C2C"/>
                </a:solidFill>
                <a:latin typeface="Verdana"/>
                <a:cs typeface="Verdana"/>
              </a:rPr>
              <a:t> </a:t>
            </a:r>
            <a:r>
              <a:rPr sz="2750" spc="90" dirty="0">
                <a:solidFill>
                  <a:srgbClr val="332C2C"/>
                </a:solidFill>
                <a:latin typeface="Verdana"/>
                <a:cs typeface="Verdana"/>
              </a:rPr>
              <a:t>nodo</a:t>
            </a:r>
            <a:r>
              <a:rPr sz="2750" spc="-204" dirty="0">
                <a:solidFill>
                  <a:srgbClr val="332C2C"/>
                </a:solidFill>
                <a:latin typeface="Verdana"/>
                <a:cs typeface="Verdana"/>
              </a:rPr>
              <a:t> </a:t>
            </a:r>
            <a:r>
              <a:rPr sz="2750" spc="-50" dirty="0">
                <a:solidFill>
                  <a:srgbClr val="332C2C"/>
                </a:solidFill>
                <a:latin typeface="Verdana"/>
                <a:cs typeface="Verdana"/>
              </a:rPr>
              <a:t>inicial,</a:t>
            </a:r>
            <a:r>
              <a:rPr sz="2750" spc="-200" dirty="0">
                <a:solidFill>
                  <a:srgbClr val="332C2C"/>
                </a:solidFill>
                <a:latin typeface="Verdana"/>
                <a:cs typeface="Verdana"/>
              </a:rPr>
              <a:t> </a:t>
            </a:r>
            <a:r>
              <a:rPr sz="2750" spc="-10" dirty="0">
                <a:solidFill>
                  <a:srgbClr val="332C2C"/>
                </a:solidFill>
                <a:latin typeface="Verdana"/>
                <a:cs typeface="Verdana"/>
              </a:rPr>
              <a:t>visitando</a:t>
            </a:r>
            <a:r>
              <a:rPr sz="2750" spc="-200" dirty="0">
                <a:solidFill>
                  <a:srgbClr val="332C2C"/>
                </a:solidFill>
                <a:latin typeface="Verdana"/>
                <a:cs typeface="Verdana"/>
              </a:rPr>
              <a:t> </a:t>
            </a:r>
            <a:r>
              <a:rPr sz="2750" dirty="0">
                <a:solidFill>
                  <a:srgbClr val="332C2C"/>
                </a:solidFill>
                <a:latin typeface="Verdana"/>
                <a:cs typeface="Verdana"/>
              </a:rPr>
              <a:t>todos</a:t>
            </a:r>
            <a:r>
              <a:rPr sz="2750" spc="-204" dirty="0">
                <a:solidFill>
                  <a:srgbClr val="332C2C"/>
                </a:solidFill>
                <a:latin typeface="Verdana"/>
                <a:cs typeface="Verdana"/>
              </a:rPr>
              <a:t> </a:t>
            </a:r>
            <a:r>
              <a:rPr sz="2750" spc="-45" dirty="0">
                <a:solidFill>
                  <a:srgbClr val="332C2C"/>
                </a:solidFill>
                <a:latin typeface="Verdana"/>
                <a:cs typeface="Verdana"/>
              </a:rPr>
              <a:t>sus</a:t>
            </a:r>
            <a:r>
              <a:rPr sz="2750" spc="-204" dirty="0">
                <a:solidFill>
                  <a:srgbClr val="332C2C"/>
                </a:solidFill>
                <a:latin typeface="Verdana"/>
                <a:cs typeface="Verdana"/>
              </a:rPr>
              <a:t> </a:t>
            </a:r>
            <a:r>
              <a:rPr sz="2750" spc="-10" dirty="0">
                <a:solidFill>
                  <a:srgbClr val="332C2C"/>
                </a:solidFill>
                <a:latin typeface="Verdana"/>
                <a:cs typeface="Verdana"/>
              </a:rPr>
              <a:t>vecinos antes</a:t>
            </a:r>
            <a:r>
              <a:rPr sz="2750" spc="-225" dirty="0">
                <a:solidFill>
                  <a:srgbClr val="332C2C"/>
                </a:solidFill>
                <a:latin typeface="Verdana"/>
                <a:cs typeface="Verdana"/>
              </a:rPr>
              <a:t> </a:t>
            </a:r>
            <a:r>
              <a:rPr sz="2750" spc="80" dirty="0">
                <a:solidFill>
                  <a:srgbClr val="332C2C"/>
                </a:solidFill>
                <a:latin typeface="Verdana"/>
                <a:cs typeface="Verdana"/>
              </a:rPr>
              <a:t>de</a:t>
            </a:r>
            <a:r>
              <a:rPr sz="2750" spc="-220" dirty="0">
                <a:solidFill>
                  <a:srgbClr val="332C2C"/>
                </a:solidFill>
                <a:latin typeface="Verdana"/>
                <a:cs typeface="Verdana"/>
              </a:rPr>
              <a:t> </a:t>
            </a:r>
            <a:r>
              <a:rPr sz="2750" spc="-105" dirty="0">
                <a:solidFill>
                  <a:srgbClr val="332C2C"/>
                </a:solidFill>
                <a:latin typeface="Verdana"/>
                <a:cs typeface="Verdana"/>
              </a:rPr>
              <a:t>avanzar.</a:t>
            </a:r>
            <a:r>
              <a:rPr sz="2750" spc="-225" dirty="0">
                <a:solidFill>
                  <a:srgbClr val="332C2C"/>
                </a:solidFill>
                <a:latin typeface="Verdana"/>
                <a:cs typeface="Verdana"/>
              </a:rPr>
              <a:t> </a:t>
            </a:r>
            <a:r>
              <a:rPr sz="2750" spc="-20" dirty="0">
                <a:solidFill>
                  <a:srgbClr val="332C2C"/>
                </a:solidFill>
                <a:latin typeface="Verdana"/>
                <a:cs typeface="Verdana"/>
              </a:rPr>
              <a:t>Este</a:t>
            </a:r>
            <a:r>
              <a:rPr sz="2750" spc="-220" dirty="0">
                <a:solidFill>
                  <a:srgbClr val="332C2C"/>
                </a:solidFill>
                <a:latin typeface="Verdana"/>
                <a:cs typeface="Verdana"/>
              </a:rPr>
              <a:t> </a:t>
            </a:r>
            <a:r>
              <a:rPr sz="2750" spc="50" dirty="0">
                <a:solidFill>
                  <a:srgbClr val="332C2C"/>
                </a:solidFill>
                <a:latin typeface="Verdana"/>
                <a:cs typeface="Verdana"/>
              </a:rPr>
              <a:t>enfoque</a:t>
            </a:r>
            <a:r>
              <a:rPr sz="2750" spc="-225" dirty="0">
                <a:solidFill>
                  <a:srgbClr val="332C2C"/>
                </a:solidFill>
                <a:latin typeface="Verdana"/>
                <a:cs typeface="Verdana"/>
              </a:rPr>
              <a:t> </a:t>
            </a:r>
            <a:r>
              <a:rPr sz="2750" spc="-10" dirty="0">
                <a:solidFill>
                  <a:srgbClr val="332C2C"/>
                </a:solidFill>
                <a:latin typeface="Verdana"/>
                <a:cs typeface="Verdana"/>
              </a:rPr>
              <a:t>asegura </a:t>
            </a:r>
            <a:r>
              <a:rPr sz="2750" spc="60" dirty="0">
                <a:solidFill>
                  <a:srgbClr val="332C2C"/>
                </a:solidFill>
                <a:latin typeface="Verdana"/>
                <a:cs typeface="Verdana"/>
              </a:rPr>
              <a:t>una</a:t>
            </a:r>
            <a:r>
              <a:rPr sz="2750" spc="-210" dirty="0">
                <a:solidFill>
                  <a:srgbClr val="332C2C"/>
                </a:solidFill>
                <a:latin typeface="Verdana"/>
                <a:cs typeface="Verdana"/>
              </a:rPr>
              <a:t> </a:t>
            </a:r>
            <a:r>
              <a:rPr sz="2750" spc="-10" dirty="0">
                <a:solidFill>
                  <a:srgbClr val="332C2C"/>
                </a:solidFill>
                <a:latin typeface="Verdana"/>
                <a:cs typeface="Verdana"/>
              </a:rPr>
              <a:t>exploración</a:t>
            </a:r>
            <a:r>
              <a:rPr sz="2750" spc="-210" dirty="0">
                <a:solidFill>
                  <a:srgbClr val="332C2C"/>
                </a:solidFill>
                <a:latin typeface="Verdana"/>
                <a:cs typeface="Verdana"/>
              </a:rPr>
              <a:t> </a:t>
            </a:r>
            <a:r>
              <a:rPr sz="2750" dirty="0">
                <a:solidFill>
                  <a:srgbClr val="332C2C"/>
                </a:solidFill>
                <a:latin typeface="Verdana"/>
                <a:cs typeface="Verdana"/>
              </a:rPr>
              <a:t>sistemática</a:t>
            </a:r>
            <a:r>
              <a:rPr sz="2750" spc="-204" dirty="0">
                <a:solidFill>
                  <a:srgbClr val="332C2C"/>
                </a:solidFill>
                <a:latin typeface="Verdana"/>
                <a:cs typeface="Verdana"/>
              </a:rPr>
              <a:t> </a:t>
            </a:r>
            <a:r>
              <a:rPr sz="2750" spc="-155" dirty="0">
                <a:solidFill>
                  <a:srgbClr val="332C2C"/>
                </a:solidFill>
                <a:latin typeface="Verdana"/>
                <a:cs typeface="Verdana"/>
              </a:rPr>
              <a:t>y</a:t>
            </a:r>
            <a:r>
              <a:rPr sz="2750" spc="-210" dirty="0">
                <a:solidFill>
                  <a:srgbClr val="332C2C"/>
                </a:solidFill>
                <a:latin typeface="Verdana"/>
                <a:cs typeface="Verdana"/>
              </a:rPr>
              <a:t> </a:t>
            </a:r>
            <a:r>
              <a:rPr sz="2750" dirty="0">
                <a:solidFill>
                  <a:srgbClr val="332C2C"/>
                </a:solidFill>
                <a:latin typeface="Verdana"/>
                <a:cs typeface="Verdana"/>
              </a:rPr>
              <a:t>eﬁciente</a:t>
            </a:r>
            <a:r>
              <a:rPr sz="2750" spc="-210" dirty="0">
                <a:solidFill>
                  <a:srgbClr val="332C2C"/>
                </a:solidFill>
                <a:latin typeface="Verdana"/>
                <a:cs typeface="Verdana"/>
              </a:rPr>
              <a:t> </a:t>
            </a:r>
            <a:r>
              <a:rPr sz="2750" spc="55" dirty="0">
                <a:solidFill>
                  <a:srgbClr val="332C2C"/>
                </a:solidFill>
                <a:latin typeface="Verdana"/>
                <a:cs typeface="Verdana"/>
              </a:rPr>
              <a:t>de </a:t>
            </a:r>
            <a:r>
              <a:rPr sz="2750" spc="-35" dirty="0">
                <a:solidFill>
                  <a:srgbClr val="332C2C"/>
                </a:solidFill>
                <a:latin typeface="Verdana"/>
                <a:cs typeface="Verdana"/>
              </a:rPr>
              <a:t>los</a:t>
            </a:r>
            <a:r>
              <a:rPr sz="2750" spc="-135" dirty="0">
                <a:solidFill>
                  <a:srgbClr val="332C2C"/>
                </a:solidFill>
                <a:latin typeface="Verdana"/>
                <a:cs typeface="Verdana"/>
              </a:rPr>
              <a:t> </a:t>
            </a:r>
            <a:r>
              <a:rPr sz="2750" spc="-95" dirty="0">
                <a:solidFill>
                  <a:srgbClr val="332C2C"/>
                </a:solidFill>
                <a:latin typeface="Verdana"/>
                <a:cs typeface="Verdana"/>
              </a:rPr>
              <a:t>grafos,</a:t>
            </a:r>
            <a:r>
              <a:rPr sz="2750" spc="-135" dirty="0">
                <a:solidFill>
                  <a:srgbClr val="332C2C"/>
                </a:solidFill>
                <a:latin typeface="Verdana"/>
                <a:cs typeface="Verdana"/>
              </a:rPr>
              <a:t> </a:t>
            </a:r>
            <a:r>
              <a:rPr sz="2750" dirty="0">
                <a:solidFill>
                  <a:srgbClr val="332C2C"/>
                </a:solidFill>
                <a:latin typeface="Verdana"/>
                <a:cs typeface="Verdana"/>
              </a:rPr>
              <a:t>siendo</a:t>
            </a:r>
            <a:r>
              <a:rPr sz="2750" spc="-135" dirty="0">
                <a:solidFill>
                  <a:srgbClr val="332C2C"/>
                </a:solidFill>
                <a:latin typeface="Verdana"/>
                <a:cs typeface="Verdana"/>
              </a:rPr>
              <a:t> </a:t>
            </a:r>
            <a:r>
              <a:rPr sz="2750" dirty="0">
                <a:solidFill>
                  <a:srgbClr val="332C2C"/>
                </a:solidFill>
                <a:latin typeface="Verdana"/>
                <a:cs typeface="Verdana"/>
              </a:rPr>
              <a:t>ideal</a:t>
            </a:r>
            <a:r>
              <a:rPr sz="2750" spc="-135" dirty="0">
                <a:solidFill>
                  <a:srgbClr val="332C2C"/>
                </a:solidFill>
                <a:latin typeface="Verdana"/>
                <a:cs typeface="Verdana"/>
              </a:rPr>
              <a:t> </a:t>
            </a:r>
            <a:r>
              <a:rPr sz="2750" spc="-40" dirty="0">
                <a:solidFill>
                  <a:srgbClr val="332C2C"/>
                </a:solidFill>
                <a:latin typeface="Verdana"/>
                <a:cs typeface="Verdana"/>
              </a:rPr>
              <a:t>para</a:t>
            </a:r>
            <a:r>
              <a:rPr sz="2750" spc="-135" dirty="0">
                <a:solidFill>
                  <a:srgbClr val="332C2C"/>
                </a:solidFill>
                <a:latin typeface="Verdana"/>
                <a:cs typeface="Verdana"/>
              </a:rPr>
              <a:t> </a:t>
            </a:r>
            <a:r>
              <a:rPr sz="2750" dirty="0">
                <a:solidFill>
                  <a:srgbClr val="332C2C"/>
                </a:solidFill>
                <a:latin typeface="Verdana"/>
                <a:cs typeface="Verdana"/>
              </a:rPr>
              <a:t>problemas</a:t>
            </a:r>
            <a:r>
              <a:rPr sz="2750" spc="-135" dirty="0">
                <a:solidFill>
                  <a:srgbClr val="332C2C"/>
                </a:solidFill>
                <a:latin typeface="Verdana"/>
                <a:cs typeface="Verdana"/>
              </a:rPr>
              <a:t> </a:t>
            </a:r>
            <a:r>
              <a:rPr sz="2750" spc="55" dirty="0">
                <a:solidFill>
                  <a:srgbClr val="332C2C"/>
                </a:solidFill>
                <a:latin typeface="Verdana"/>
                <a:cs typeface="Verdana"/>
              </a:rPr>
              <a:t>de</a:t>
            </a:r>
            <a:endParaRPr sz="2750">
              <a:latin typeface="Verdana"/>
              <a:cs typeface="Verdana"/>
            </a:endParaRPr>
          </a:p>
          <a:p>
            <a:pPr marL="3524250">
              <a:lnSpc>
                <a:spcPct val="100000"/>
              </a:lnSpc>
              <a:spcBef>
                <a:spcPts val="75"/>
              </a:spcBef>
            </a:pPr>
            <a:r>
              <a:rPr sz="2750" spc="-470" dirty="0">
                <a:solidFill>
                  <a:srgbClr val="332C2C"/>
                </a:solidFill>
                <a:latin typeface="Verdana"/>
                <a:cs typeface="Verdana"/>
              </a:rPr>
              <a:t>.</a:t>
            </a:r>
            <a:endParaRPr sz="2750">
              <a:latin typeface="Verdana"/>
              <a:cs typeface="Verdana"/>
            </a:endParaRPr>
          </a:p>
        </p:txBody>
      </p:sp>
      <p:sp>
        <p:nvSpPr>
          <p:cNvPr id="15" name="object 15"/>
          <p:cNvSpPr txBox="1">
            <a:spLocks noGrp="1"/>
          </p:cNvSpPr>
          <p:nvPr>
            <p:ph type="title"/>
          </p:nvPr>
        </p:nvSpPr>
        <p:spPr>
          <a:prstGeom prst="rect">
            <a:avLst/>
          </a:prstGeom>
        </p:spPr>
        <p:txBody>
          <a:bodyPr vert="horz" wrap="square" lIns="0" tIns="369182" rIns="0" bIns="0" rtlCol="0">
            <a:spAutoFit/>
          </a:bodyPr>
          <a:lstStyle/>
          <a:p>
            <a:pPr marL="734060">
              <a:lnSpc>
                <a:spcPct val="100000"/>
              </a:lnSpc>
              <a:spcBef>
                <a:spcPts val="125"/>
              </a:spcBef>
            </a:pPr>
            <a:r>
              <a:rPr sz="5900" spc="-160" dirty="0"/>
              <a:t>Principios</a:t>
            </a:r>
            <a:r>
              <a:rPr sz="5900" spc="-275" dirty="0"/>
              <a:t> </a:t>
            </a:r>
            <a:r>
              <a:rPr sz="5900" spc="-145" dirty="0"/>
              <a:t>del</a:t>
            </a:r>
            <a:r>
              <a:rPr sz="5900" spc="-280" dirty="0"/>
              <a:t> </a:t>
            </a:r>
            <a:r>
              <a:rPr sz="5900" spc="-170" dirty="0"/>
              <a:t>Algoritmo</a:t>
            </a:r>
            <a:endParaRPr sz="5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48"/>
              <a:ext cx="5095874" cy="5095862"/>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11870779" y="3503231"/>
            <a:ext cx="2388146" cy="275882"/>
          </a:xfrm>
          <a:prstGeom prst="rect">
            <a:avLst/>
          </a:prstGeom>
        </p:spPr>
      </p:pic>
      <p:sp>
        <p:nvSpPr>
          <p:cNvPr id="9" name="object 9"/>
          <p:cNvSpPr txBox="1"/>
          <p:nvPr/>
        </p:nvSpPr>
        <p:spPr>
          <a:xfrm>
            <a:off x="8405203" y="3414751"/>
            <a:ext cx="7259320" cy="3427095"/>
          </a:xfrm>
          <a:prstGeom prst="rect">
            <a:avLst/>
          </a:prstGeom>
        </p:spPr>
        <p:txBody>
          <a:bodyPr vert="horz" wrap="square" lIns="0" tIns="6350" rIns="0" bIns="0" rtlCol="0">
            <a:spAutoFit/>
          </a:bodyPr>
          <a:lstStyle/>
          <a:p>
            <a:pPr marL="12700" marR="5080">
              <a:lnSpc>
                <a:spcPct val="101600"/>
              </a:lnSpc>
              <a:spcBef>
                <a:spcPts val="50"/>
              </a:spcBef>
              <a:tabLst>
                <a:tab pos="5849620" algn="l"/>
              </a:tabLst>
            </a:pPr>
            <a:r>
              <a:rPr sz="2750" spc="110" dirty="0">
                <a:solidFill>
                  <a:srgbClr val="332C2C"/>
                </a:solidFill>
                <a:latin typeface="Verdana"/>
                <a:cs typeface="Verdana"/>
              </a:rPr>
              <a:t>En</a:t>
            </a:r>
            <a:r>
              <a:rPr sz="2750" spc="-245" dirty="0">
                <a:solidFill>
                  <a:srgbClr val="332C2C"/>
                </a:solidFill>
                <a:latin typeface="Verdana"/>
                <a:cs typeface="Verdana"/>
              </a:rPr>
              <a:t> </a:t>
            </a:r>
            <a:r>
              <a:rPr sz="2750" spc="-10" dirty="0">
                <a:solidFill>
                  <a:srgbClr val="332C2C"/>
                </a:solidFill>
                <a:latin typeface="Verdana"/>
                <a:cs typeface="Verdana"/>
              </a:rPr>
              <a:t>el</a:t>
            </a:r>
            <a:r>
              <a:rPr sz="2750" spc="-240" dirty="0">
                <a:solidFill>
                  <a:srgbClr val="332C2C"/>
                </a:solidFill>
                <a:latin typeface="Verdana"/>
                <a:cs typeface="Verdana"/>
              </a:rPr>
              <a:t> </a:t>
            </a:r>
            <a:r>
              <a:rPr sz="2750" spc="55" dirty="0">
                <a:solidFill>
                  <a:srgbClr val="332C2C"/>
                </a:solidFill>
                <a:latin typeface="Verdana"/>
                <a:cs typeface="Verdana"/>
              </a:rPr>
              <a:t>ámbito</a:t>
            </a:r>
            <a:r>
              <a:rPr sz="2750" spc="-240" dirty="0">
                <a:solidFill>
                  <a:srgbClr val="332C2C"/>
                </a:solidFill>
                <a:latin typeface="Verdana"/>
                <a:cs typeface="Verdana"/>
              </a:rPr>
              <a:t> </a:t>
            </a:r>
            <a:r>
              <a:rPr sz="2750" spc="80" dirty="0">
                <a:solidFill>
                  <a:srgbClr val="332C2C"/>
                </a:solidFill>
                <a:latin typeface="Verdana"/>
                <a:cs typeface="Verdana"/>
              </a:rPr>
              <a:t>de</a:t>
            </a:r>
            <a:r>
              <a:rPr sz="2750" spc="-240" dirty="0">
                <a:solidFill>
                  <a:srgbClr val="332C2C"/>
                </a:solidFill>
                <a:latin typeface="Verdana"/>
                <a:cs typeface="Verdana"/>
              </a:rPr>
              <a:t> </a:t>
            </a:r>
            <a:r>
              <a:rPr sz="2750" spc="-25" dirty="0">
                <a:solidFill>
                  <a:srgbClr val="332C2C"/>
                </a:solidFill>
                <a:latin typeface="Verdana"/>
                <a:cs typeface="Verdana"/>
              </a:rPr>
              <a:t>las</a:t>
            </a:r>
            <a:r>
              <a:rPr sz="2750" dirty="0">
                <a:solidFill>
                  <a:srgbClr val="332C2C"/>
                </a:solidFill>
                <a:latin typeface="Verdana"/>
                <a:cs typeface="Verdana"/>
              </a:rPr>
              <a:t>	</a:t>
            </a:r>
            <a:r>
              <a:rPr sz="2750" spc="-420" dirty="0">
                <a:solidFill>
                  <a:srgbClr val="332C2C"/>
                </a:solidFill>
                <a:latin typeface="Verdana"/>
                <a:cs typeface="Verdana"/>
              </a:rPr>
              <a:t>,</a:t>
            </a:r>
            <a:r>
              <a:rPr sz="2750" spc="-180" dirty="0">
                <a:solidFill>
                  <a:srgbClr val="332C2C"/>
                </a:solidFill>
                <a:latin typeface="Verdana"/>
                <a:cs typeface="Verdana"/>
              </a:rPr>
              <a:t> </a:t>
            </a:r>
            <a:r>
              <a:rPr sz="2750" dirty="0">
                <a:solidFill>
                  <a:srgbClr val="332C2C"/>
                </a:solidFill>
                <a:latin typeface="Verdana"/>
                <a:cs typeface="Verdana"/>
              </a:rPr>
              <a:t>BFS</a:t>
            </a:r>
            <a:r>
              <a:rPr sz="2750" spc="-180" dirty="0">
                <a:solidFill>
                  <a:srgbClr val="332C2C"/>
                </a:solidFill>
                <a:latin typeface="Verdana"/>
                <a:cs typeface="Verdana"/>
              </a:rPr>
              <a:t> </a:t>
            </a:r>
            <a:r>
              <a:rPr sz="2750" spc="-25" dirty="0">
                <a:solidFill>
                  <a:srgbClr val="332C2C"/>
                </a:solidFill>
                <a:latin typeface="Verdana"/>
                <a:cs typeface="Verdana"/>
              </a:rPr>
              <a:t>se </a:t>
            </a:r>
            <a:r>
              <a:rPr sz="2750" spc="-10" dirty="0">
                <a:solidFill>
                  <a:srgbClr val="332C2C"/>
                </a:solidFill>
                <a:latin typeface="Verdana"/>
                <a:cs typeface="Verdana"/>
              </a:rPr>
              <a:t>utiliza</a:t>
            </a:r>
            <a:r>
              <a:rPr sz="2750" spc="-190" dirty="0">
                <a:solidFill>
                  <a:srgbClr val="332C2C"/>
                </a:solidFill>
                <a:latin typeface="Verdana"/>
                <a:cs typeface="Verdana"/>
              </a:rPr>
              <a:t> </a:t>
            </a:r>
            <a:r>
              <a:rPr sz="2750" spc="-40" dirty="0">
                <a:solidFill>
                  <a:srgbClr val="332C2C"/>
                </a:solidFill>
                <a:latin typeface="Verdana"/>
                <a:cs typeface="Verdana"/>
              </a:rPr>
              <a:t>para</a:t>
            </a:r>
            <a:r>
              <a:rPr sz="2750" spc="-190" dirty="0">
                <a:solidFill>
                  <a:srgbClr val="332C2C"/>
                </a:solidFill>
                <a:latin typeface="Verdana"/>
                <a:cs typeface="Verdana"/>
              </a:rPr>
              <a:t> </a:t>
            </a:r>
            <a:r>
              <a:rPr sz="2750" dirty="0">
                <a:solidFill>
                  <a:srgbClr val="332C2C"/>
                </a:solidFill>
                <a:latin typeface="Verdana"/>
                <a:cs typeface="Verdana"/>
              </a:rPr>
              <a:t>encontrar</a:t>
            </a:r>
            <a:r>
              <a:rPr sz="2750" spc="-190" dirty="0">
                <a:solidFill>
                  <a:srgbClr val="332C2C"/>
                </a:solidFill>
                <a:latin typeface="Verdana"/>
                <a:cs typeface="Verdana"/>
              </a:rPr>
              <a:t> </a:t>
            </a:r>
            <a:r>
              <a:rPr sz="2750" dirty="0">
                <a:solidFill>
                  <a:srgbClr val="332C2C"/>
                </a:solidFill>
                <a:latin typeface="Verdana"/>
                <a:cs typeface="Verdana"/>
              </a:rPr>
              <a:t>conexiones</a:t>
            </a:r>
            <a:r>
              <a:rPr sz="2750" spc="-190" dirty="0">
                <a:solidFill>
                  <a:srgbClr val="332C2C"/>
                </a:solidFill>
                <a:latin typeface="Verdana"/>
                <a:cs typeface="Verdana"/>
              </a:rPr>
              <a:t> </a:t>
            </a:r>
            <a:r>
              <a:rPr sz="2750" spc="-10" dirty="0">
                <a:solidFill>
                  <a:srgbClr val="332C2C"/>
                </a:solidFill>
                <a:latin typeface="Verdana"/>
                <a:cs typeface="Verdana"/>
              </a:rPr>
              <a:t>entre </a:t>
            </a:r>
            <a:r>
              <a:rPr sz="2750" spc="-20" dirty="0">
                <a:solidFill>
                  <a:srgbClr val="332C2C"/>
                </a:solidFill>
                <a:latin typeface="Verdana"/>
                <a:cs typeface="Verdana"/>
              </a:rPr>
              <a:t>usuarios</a:t>
            </a:r>
            <a:r>
              <a:rPr sz="2750" spc="-210" dirty="0">
                <a:solidFill>
                  <a:srgbClr val="332C2C"/>
                </a:solidFill>
                <a:latin typeface="Verdana"/>
                <a:cs typeface="Verdana"/>
              </a:rPr>
              <a:t> </a:t>
            </a:r>
            <a:r>
              <a:rPr sz="2750" spc="-155" dirty="0">
                <a:solidFill>
                  <a:srgbClr val="332C2C"/>
                </a:solidFill>
                <a:latin typeface="Verdana"/>
                <a:cs typeface="Verdana"/>
              </a:rPr>
              <a:t>y</a:t>
            </a:r>
            <a:r>
              <a:rPr sz="2750" spc="-204" dirty="0">
                <a:solidFill>
                  <a:srgbClr val="332C2C"/>
                </a:solidFill>
                <a:latin typeface="Verdana"/>
                <a:cs typeface="Verdana"/>
              </a:rPr>
              <a:t> </a:t>
            </a:r>
            <a:r>
              <a:rPr sz="2750" spc="-10" dirty="0">
                <a:solidFill>
                  <a:srgbClr val="332C2C"/>
                </a:solidFill>
                <a:latin typeface="Verdana"/>
                <a:cs typeface="Verdana"/>
              </a:rPr>
              <a:t>sugerir</a:t>
            </a:r>
            <a:r>
              <a:rPr sz="2750" spc="-204" dirty="0">
                <a:solidFill>
                  <a:srgbClr val="332C2C"/>
                </a:solidFill>
                <a:latin typeface="Verdana"/>
                <a:cs typeface="Verdana"/>
              </a:rPr>
              <a:t> </a:t>
            </a:r>
            <a:r>
              <a:rPr sz="2750" spc="-25" dirty="0">
                <a:solidFill>
                  <a:srgbClr val="332C2C"/>
                </a:solidFill>
                <a:latin typeface="Verdana"/>
                <a:cs typeface="Verdana"/>
              </a:rPr>
              <a:t>amigos.</a:t>
            </a:r>
            <a:r>
              <a:rPr sz="2750" spc="-204" dirty="0">
                <a:solidFill>
                  <a:srgbClr val="332C2C"/>
                </a:solidFill>
                <a:latin typeface="Verdana"/>
                <a:cs typeface="Verdana"/>
              </a:rPr>
              <a:t> </a:t>
            </a:r>
            <a:r>
              <a:rPr sz="2750" dirty="0">
                <a:solidFill>
                  <a:srgbClr val="332C2C"/>
                </a:solidFill>
                <a:latin typeface="Verdana"/>
                <a:cs typeface="Verdana"/>
              </a:rPr>
              <a:t>Al</a:t>
            </a:r>
            <a:r>
              <a:rPr sz="2750" spc="-204" dirty="0">
                <a:solidFill>
                  <a:srgbClr val="332C2C"/>
                </a:solidFill>
                <a:latin typeface="Verdana"/>
                <a:cs typeface="Verdana"/>
              </a:rPr>
              <a:t> </a:t>
            </a:r>
            <a:r>
              <a:rPr sz="2750" spc="-10" dirty="0">
                <a:solidFill>
                  <a:srgbClr val="332C2C"/>
                </a:solidFill>
                <a:latin typeface="Verdana"/>
                <a:cs typeface="Verdana"/>
              </a:rPr>
              <a:t>explorar relaciones</a:t>
            </a:r>
            <a:r>
              <a:rPr sz="2750" spc="-155" dirty="0">
                <a:solidFill>
                  <a:srgbClr val="332C2C"/>
                </a:solidFill>
                <a:latin typeface="Verdana"/>
                <a:cs typeface="Verdana"/>
              </a:rPr>
              <a:t> </a:t>
            </a:r>
            <a:r>
              <a:rPr sz="2750" spc="80" dirty="0">
                <a:solidFill>
                  <a:srgbClr val="332C2C"/>
                </a:solidFill>
                <a:latin typeface="Verdana"/>
                <a:cs typeface="Verdana"/>
              </a:rPr>
              <a:t>de</a:t>
            </a:r>
            <a:r>
              <a:rPr sz="2750" spc="-150" dirty="0">
                <a:solidFill>
                  <a:srgbClr val="332C2C"/>
                </a:solidFill>
                <a:latin typeface="Verdana"/>
                <a:cs typeface="Verdana"/>
              </a:rPr>
              <a:t> </a:t>
            </a:r>
            <a:r>
              <a:rPr sz="2750" dirty="0">
                <a:solidFill>
                  <a:srgbClr val="332C2C"/>
                </a:solidFill>
                <a:latin typeface="Verdana"/>
                <a:cs typeface="Verdana"/>
              </a:rPr>
              <a:t>manera</a:t>
            </a:r>
            <a:r>
              <a:rPr sz="2750" spc="-155" dirty="0">
                <a:solidFill>
                  <a:srgbClr val="332C2C"/>
                </a:solidFill>
                <a:latin typeface="Verdana"/>
                <a:cs typeface="Verdana"/>
              </a:rPr>
              <a:t> </a:t>
            </a:r>
            <a:r>
              <a:rPr sz="2750" spc="-40" dirty="0">
                <a:solidFill>
                  <a:srgbClr val="332C2C"/>
                </a:solidFill>
                <a:latin typeface="Verdana"/>
                <a:cs typeface="Verdana"/>
              </a:rPr>
              <a:t>eﬁciente,</a:t>
            </a:r>
            <a:r>
              <a:rPr sz="2750" spc="-150" dirty="0">
                <a:solidFill>
                  <a:srgbClr val="332C2C"/>
                </a:solidFill>
                <a:latin typeface="Verdana"/>
                <a:cs typeface="Verdana"/>
              </a:rPr>
              <a:t> </a:t>
            </a:r>
            <a:r>
              <a:rPr sz="2750" dirty="0">
                <a:solidFill>
                  <a:srgbClr val="332C2C"/>
                </a:solidFill>
                <a:latin typeface="Verdana"/>
                <a:cs typeface="Verdana"/>
              </a:rPr>
              <a:t>permite</a:t>
            </a:r>
            <a:r>
              <a:rPr sz="2750" spc="-155" dirty="0">
                <a:solidFill>
                  <a:srgbClr val="332C2C"/>
                </a:solidFill>
                <a:latin typeface="Verdana"/>
                <a:cs typeface="Verdana"/>
              </a:rPr>
              <a:t> </a:t>
            </a:r>
            <a:r>
              <a:rPr sz="2750" spc="-50" dirty="0">
                <a:solidFill>
                  <a:srgbClr val="332C2C"/>
                </a:solidFill>
                <a:latin typeface="Verdana"/>
                <a:cs typeface="Verdana"/>
              </a:rPr>
              <a:t>a </a:t>
            </a:r>
            <a:r>
              <a:rPr sz="2750" spc="-60" dirty="0">
                <a:solidFill>
                  <a:srgbClr val="332C2C"/>
                </a:solidFill>
                <a:latin typeface="Verdana"/>
                <a:cs typeface="Verdana"/>
              </a:rPr>
              <a:t>las</a:t>
            </a:r>
            <a:r>
              <a:rPr sz="2750" spc="-204" dirty="0">
                <a:solidFill>
                  <a:srgbClr val="332C2C"/>
                </a:solidFill>
                <a:latin typeface="Verdana"/>
                <a:cs typeface="Verdana"/>
              </a:rPr>
              <a:t> </a:t>
            </a:r>
            <a:r>
              <a:rPr sz="2750" dirty="0">
                <a:solidFill>
                  <a:srgbClr val="332C2C"/>
                </a:solidFill>
                <a:latin typeface="Verdana"/>
                <a:cs typeface="Verdana"/>
              </a:rPr>
              <a:t>plataformas</a:t>
            </a:r>
            <a:r>
              <a:rPr sz="2750" spc="-200" dirty="0">
                <a:solidFill>
                  <a:srgbClr val="332C2C"/>
                </a:solidFill>
                <a:latin typeface="Verdana"/>
                <a:cs typeface="Verdana"/>
              </a:rPr>
              <a:t> </a:t>
            </a:r>
            <a:r>
              <a:rPr sz="2750" spc="-20" dirty="0">
                <a:solidFill>
                  <a:srgbClr val="332C2C"/>
                </a:solidFill>
                <a:latin typeface="Verdana"/>
                <a:cs typeface="Verdana"/>
              </a:rPr>
              <a:t>ofrecer</a:t>
            </a:r>
            <a:r>
              <a:rPr sz="2750" spc="-200" dirty="0">
                <a:solidFill>
                  <a:srgbClr val="332C2C"/>
                </a:solidFill>
                <a:latin typeface="Verdana"/>
                <a:cs typeface="Verdana"/>
              </a:rPr>
              <a:t> </a:t>
            </a:r>
            <a:r>
              <a:rPr sz="2750" spc="-10" dirty="0">
                <a:solidFill>
                  <a:srgbClr val="332C2C"/>
                </a:solidFill>
                <a:latin typeface="Verdana"/>
                <a:cs typeface="Verdana"/>
              </a:rPr>
              <a:t>recomendaciones </a:t>
            </a:r>
            <a:r>
              <a:rPr sz="2750" spc="-35" dirty="0">
                <a:solidFill>
                  <a:srgbClr val="332C2C"/>
                </a:solidFill>
                <a:latin typeface="Verdana"/>
                <a:cs typeface="Verdana"/>
              </a:rPr>
              <a:t>personalizadas,</a:t>
            </a:r>
            <a:r>
              <a:rPr sz="2750" spc="-165" dirty="0">
                <a:solidFill>
                  <a:srgbClr val="332C2C"/>
                </a:solidFill>
                <a:latin typeface="Verdana"/>
                <a:cs typeface="Verdana"/>
              </a:rPr>
              <a:t> </a:t>
            </a:r>
            <a:r>
              <a:rPr sz="2750" dirty="0">
                <a:solidFill>
                  <a:srgbClr val="332C2C"/>
                </a:solidFill>
                <a:latin typeface="Verdana"/>
                <a:cs typeface="Verdana"/>
              </a:rPr>
              <a:t>mejorando</a:t>
            </a:r>
            <a:r>
              <a:rPr sz="2750" spc="-160" dirty="0">
                <a:solidFill>
                  <a:srgbClr val="332C2C"/>
                </a:solidFill>
                <a:latin typeface="Verdana"/>
                <a:cs typeface="Verdana"/>
              </a:rPr>
              <a:t> </a:t>
            </a:r>
            <a:r>
              <a:rPr sz="2750" spc="-35" dirty="0">
                <a:solidFill>
                  <a:srgbClr val="332C2C"/>
                </a:solidFill>
                <a:latin typeface="Verdana"/>
                <a:cs typeface="Verdana"/>
              </a:rPr>
              <a:t>la</a:t>
            </a:r>
            <a:r>
              <a:rPr sz="2750" spc="-165" dirty="0">
                <a:solidFill>
                  <a:srgbClr val="332C2C"/>
                </a:solidFill>
                <a:latin typeface="Verdana"/>
                <a:cs typeface="Verdana"/>
              </a:rPr>
              <a:t> </a:t>
            </a:r>
            <a:r>
              <a:rPr sz="2750" spc="-10" dirty="0">
                <a:solidFill>
                  <a:srgbClr val="332C2C"/>
                </a:solidFill>
                <a:latin typeface="Verdana"/>
                <a:cs typeface="Verdana"/>
              </a:rPr>
              <a:t>experiencia </a:t>
            </a:r>
            <a:r>
              <a:rPr sz="2750" dirty="0">
                <a:solidFill>
                  <a:srgbClr val="332C2C"/>
                </a:solidFill>
                <a:latin typeface="Verdana"/>
                <a:cs typeface="Verdana"/>
              </a:rPr>
              <a:t>del</a:t>
            </a:r>
            <a:r>
              <a:rPr sz="2750" spc="-185" dirty="0">
                <a:solidFill>
                  <a:srgbClr val="332C2C"/>
                </a:solidFill>
                <a:latin typeface="Verdana"/>
                <a:cs typeface="Verdana"/>
              </a:rPr>
              <a:t> </a:t>
            </a:r>
            <a:r>
              <a:rPr sz="2750" spc="-10" dirty="0">
                <a:solidFill>
                  <a:srgbClr val="332C2C"/>
                </a:solidFill>
                <a:latin typeface="Verdana"/>
                <a:cs typeface="Verdana"/>
              </a:rPr>
              <a:t>usuario</a:t>
            </a:r>
            <a:r>
              <a:rPr sz="2750" spc="-185" dirty="0">
                <a:solidFill>
                  <a:srgbClr val="332C2C"/>
                </a:solidFill>
                <a:latin typeface="Verdana"/>
                <a:cs typeface="Verdana"/>
              </a:rPr>
              <a:t> </a:t>
            </a:r>
            <a:r>
              <a:rPr sz="2750" spc="-155" dirty="0">
                <a:solidFill>
                  <a:srgbClr val="332C2C"/>
                </a:solidFill>
                <a:latin typeface="Verdana"/>
                <a:cs typeface="Verdana"/>
              </a:rPr>
              <a:t>y</a:t>
            </a:r>
            <a:r>
              <a:rPr sz="2750" spc="-185" dirty="0">
                <a:solidFill>
                  <a:srgbClr val="332C2C"/>
                </a:solidFill>
                <a:latin typeface="Verdana"/>
                <a:cs typeface="Verdana"/>
              </a:rPr>
              <a:t> </a:t>
            </a:r>
            <a:r>
              <a:rPr sz="2750" spc="55" dirty="0">
                <a:solidFill>
                  <a:srgbClr val="332C2C"/>
                </a:solidFill>
                <a:latin typeface="Verdana"/>
                <a:cs typeface="Verdana"/>
              </a:rPr>
              <a:t>fomentando</a:t>
            </a:r>
            <a:r>
              <a:rPr sz="2750" spc="-185" dirty="0">
                <a:solidFill>
                  <a:srgbClr val="332C2C"/>
                </a:solidFill>
                <a:latin typeface="Verdana"/>
                <a:cs typeface="Verdana"/>
              </a:rPr>
              <a:t> </a:t>
            </a:r>
            <a:r>
              <a:rPr sz="2750" spc="-35" dirty="0">
                <a:solidFill>
                  <a:srgbClr val="332C2C"/>
                </a:solidFill>
                <a:latin typeface="Verdana"/>
                <a:cs typeface="Verdana"/>
              </a:rPr>
              <a:t>la</a:t>
            </a:r>
            <a:r>
              <a:rPr sz="2750" spc="-180" dirty="0">
                <a:solidFill>
                  <a:srgbClr val="332C2C"/>
                </a:solidFill>
                <a:latin typeface="Verdana"/>
                <a:cs typeface="Verdana"/>
              </a:rPr>
              <a:t> </a:t>
            </a:r>
            <a:r>
              <a:rPr sz="2750" spc="-10" dirty="0">
                <a:solidFill>
                  <a:srgbClr val="332C2C"/>
                </a:solidFill>
                <a:latin typeface="Verdana"/>
                <a:cs typeface="Verdana"/>
              </a:rPr>
              <a:t>interacción social.</a:t>
            </a:r>
            <a:endParaRPr sz="2750">
              <a:latin typeface="Verdana"/>
              <a:cs typeface="Verdana"/>
            </a:endParaRPr>
          </a:p>
        </p:txBody>
      </p:sp>
      <p:sp>
        <p:nvSpPr>
          <p:cNvPr id="10" name="object 10"/>
          <p:cNvSpPr txBox="1">
            <a:spLocks noGrp="1"/>
          </p:cNvSpPr>
          <p:nvPr>
            <p:ph type="title"/>
          </p:nvPr>
        </p:nvSpPr>
        <p:spPr>
          <a:prstGeom prst="rect">
            <a:avLst/>
          </a:prstGeom>
        </p:spPr>
        <p:txBody>
          <a:bodyPr vert="horz" wrap="square" lIns="0" tIns="389108" rIns="0" bIns="0" rtlCol="0">
            <a:spAutoFit/>
          </a:bodyPr>
          <a:lstStyle/>
          <a:p>
            <a:pPr marL="7529195">
              <a:lnSpc>
                <a:spcPct val="100000"/>
              </a:lnSpc>
              <a:spcBef>
                <a:spcPts val="100"/>
              </a:spcBef>
            </a:pPr>
            <a:r>
              <a:rPr sz="4650" spc="-155" dirty="0"/>
              <a:t>Aplicaciones</a:t>
            </a:r>
            <a:r>
              <a:rPr sz="4650" spc="-225" dirty="0"/>
              <a:t> </a:t>
            </a:r>
            <a:r>
              <a:rPr sz="4650" spc="-175" dirty="0"/>
              <a:t>en</a:t>
            </a:r>
            <a:r>
              <a:rPr sz="4650" spc="-225" dirty="0"/>
              <a:t> Redes </a:t>
            </a:r>
            <a:r>
              <a:rPr sz="4650" spc="-75" dirty="0"/>
              <a:t>Sociales</a:t>
            </a:r>
            <a:endParaRPr sz="465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6307" y="3131096"/>
            <a:ext cx="7204709" cy="7168515"/>
            <a:chOff x="11096307" y="3131096"/>
            <a:chExt cx="7204709" cy="7168515"/>
          </a:xfrm>
        </p:grpSpPr>
        <p:sp>
          <p:nvSpPr>
            <p:cNvPr id="3" name="object 3"/>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4" name="object 4"/>
            <p:cNvSpPr/>
            <p:nvPr/>
          </p:nvSpPr>
          <p:spPr>
            <a:xfrm>
              <a:off x="11096307" y="3131096"/>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5" name="object 5"/>
            <p:cNvPicPr/>
            <p:nvPr/>
          </p:nvPicPr>
          <p:blipFill>
            <a:blip r:embed="rId2" cstate="print"/>
            <a:stretch>
              <a:fillRect/>
            </a:stretch>
          </p:blipFill>
          <p:spPr>
            <a:xfrm>
              <a:off x="11173549" y="3209823"/>
              <a:ext cx="5076824" cy="5076824"/>
            </a:xfrm>
            <a:prstGeom prst="rect">
              <a:avLst/>
            </a:prstGeom>
          </p:spPr>
        </p:pic>
      </p:grpSp>
      <p:sp>
        <p:nvSpPr>
          <p:cNvPr id="6" name="object 6"/>
          <p:cNvSpPr/>
          <p:nvPr/>
        </p:nvSpPr>
        <p:spPr>
          <a:xfrm>
            <a:off x="50" y="548208"/>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3822903" y="3946855"/>
            <a:ext cx="1972868" cy="343801"/>
          </a:xfrm>
          <a:prstGeom prst="rect">
            <a:avLst/>
          </a:prstGeom>
        </p:spPr>
      </p:pic>
      <p:sp>
        <p:nvSpPr>
          <p:cNvPr id="9" name="object 9"/>
          <p:cNvSpPr txBox="1"/>
          <p:nvPr/>
        </p:nvSpPr>
        <p:spPr>
          <a:xfrm>
            <a:off x="1612747" y="3429749"/>
            <a:ext cx="7502525" cy="2998470"/>
          </a:xfrm>
          <a:prstGeom prst="rect">
            <a:avLst/>
          </a:prstGeom>
        </p:spPr>
        <p:txBody>
          <a:bodyPr vert="horz" wrap="square" lIns="0" tIns="6985" rIns="0" bIns="0" rtlCol="0">
            <a:spAutoFit/>
          </a:bodyPr>
          <a:lstStyle/>
          <a:p>
            <a:pPr marL="12700" marR="5080">
              <a:lnSpc>
                <a:spcPct val="101499"/>
              </a:lnSpc>
              <a:spcBef>
                <a:spcPts val="55"/>
              </a:spcBef>
              <a:tabLst>
                <a:tab pos="4292600" algn="l"/>
              </a:tabLst>
            </a:pPr>
            <a:r>
              <a:rPr sz="2750" dirty="0">
                <a:solidFill>
                  <a:srgbClr val="332C2C"/>
                </a:solidFill>
                <a:latin typeface="Verdana"/>
                <a:cs typeface="Verdana"/>
              </a:rPr>
              <a:t>El</a:t>
            </a:r>
            <a:r>
              <a:rPr sz="2750" spc="-135" dirty="0">
                <a:solidFill>
                  <a:srgbClr val="332C2C"/>
                </a:solidFill>
                <a:latin typeface="Verdana"/>
                <a:cs typeface="Verdana"/>
              </a:rPr>
              <a:t> </a:t>
            </a:r>
            <a:r>
              <a:rPr sz="2750" dirty="0">
                <a:solidFill>
                  <a:srgbClr val="332C2C"/>
                </a:solidFill>
                <a:latin typeface="Verdana"/>
                <a:cs typeface="Verdana"/>
              </a:rPr>
              <a:t>algoritmo</a:t>
            </a:r>
            <a:r>
              <a:rPr sz="2750" spc="-130" dirty="0">
                <a:solidFill>
                  <a:srgbClr val="332C2C"/>
                </a:solidFill>
                <a:latin typeface="Verdana"/>
                <a:cs typeface="Verdana"/>
              </a:rPr>
              <a:t> </a:t>
            </a:r>
            <a:r>
              <a:rPr sz="2750" dirty="0">
                <a:solidFill>
                  <a:srgbClr val="332C2C"/>
                </a:solidFill>
                <a:latin typeface="Verdana"/>
                <a:cs typeface="Verdana"/>
              </a:rPr>
              <a:t>BFS</a:t>
            </a:r>
            <a:r>
              <a:rPr sz="2750" spc="-130" dirty="0">
                <a:solidFill>
                  <a:srgbClr val="332C2C"/>
                </a:solidFill>
                <a:latin typeface="Verdana"/>
                <a:cs typeface="Verdana"/>
              </a:rPr>
              <a:t> </a:t>
            </a:r>
            <a:r>
              <a:rPr sz="2750" spc="-50" dirty="0">
                <a:solidFill>
                  <a:srgbClr val="332C2C"/>
                </a:solidFill>
                <a:latin typeface="Verdana"/>
                <a:cs typeface="Verdana"/>
              </a:rPr>
              <a:t>es</a:t>
            </a:r>
            <a:r>
              <a:rPr sz="2750" spc="-130" dirty="0">
                <a:solidFill>
                  <a:srgbClr val="332C2C"/>
                </a:solidFill>
                <a:latin typeface="Verdana"/>
                <a:cs typeface="Verdana"/>
              </a:rPr>
              <a:t> </a:t>
            </a:r>
            <a:r>
              <a:rPr sz="2750" spc="55" dirty="0">
                <a:solidFill>
                  <a:srgbClr val="332C2C"/>
                </a:solidFill>
                <a:latin typeface="Verdana"/>
                <a:cs typeface="Verdana"/>
              </a:rPr>
              <a:t>fundamental</a:t>
            </a:r>
            <a:r>
              <a:rPr sz="2750" spc="-130" dirty="0">
                <a:solidFill>
                  <a:srgbClr val="332C2C"/>
                </a:solidFill>
                <a:latin typeface="Verdana"/>
                <a:cs typeface="Verdana"/>
              </a:rPr>
              <a:t> </a:t>
            </a:r>
            <a:r>
              <a:rPr sz="2750" spc="40" dirty="0">
                <a:solidFill>
                  <a:srgbClr val="332C2C"/>
                </a:solidFill>
                <a:latin typeface="Verdana"/>
                <a:cs typeface="Verdana"/>
              </a:rPr>
              <a:t>en </a:t>
            </a:r>
            <a:r>
              <a:rPr sz="2750" spc="-25" dirty="0">
                <a:solidFill>
                  <a:srgbClr val="332C2C"/>
                </a:solidFill>
                <a:latin typeface="Verdana"/>
                <a:cs typeface="Verdana"/>
              </a:rPr>
              <a:t>sistemas</a:t>
            </a:r>
            <a:r>
              <a:rPr sz="2750" spc="-210" dirty="0">
                <a:solidFill>
                  <a:srgbClr val="332C2C"/>
                </a:solidFill>
                <a:latin typeface="Verdana"/>
                <a:cs typeface="Verdana"/>
              </a:rPr>
              <a:t> </a:t>
            </a:r>
            <a:r>
              <a:rPr sz="2750" spc="55" dirty="0">
                <a:solidFill>
                  <a:srgbClr val="332C2C"/>
                </a:solidFill>
                <a:latin typeface="Verdana"/>
                <a:cs typeface="Verdana"/>
              </a:rPr>
              <a:t>de</a:t>
            </a:r>
            <a:r>
              <a:rPr sz="2750" dirty="0">
                <a:solidFill>
                  <a:srgbClr val="332C2C"/>
                </a:solidFill>
                <a:latin typeface="Verdana"/>
                <a:cs typeface="Verdana"/>
              </a:rPr>
              <a:t>	</a:t>
            </a:r>
            <a:r>
              <a:rPr sz="2750" spc="-40" dirty="0">
                <a:solidFill>
                  <a:srgbClr val="332C2C"/>
                </a:solidFill>
                <a:latin typeface="Verdana"/>
                <a:cs typeface="Verdana"/>
              </a:rPr>
              <a:t>para</a:t>
            </a:r>
            <a:r>
              <a:rPr sz="2750" spc="-220" dirty="0">
                <a:solidFill>
                  <a:srgbClr val="332C2C"/>
                </a:solidFill>
                <a:latin typeface="Verdana"/>
                <a:cs typeface="Verdana"/>
              </a:rPr>
              <a:t> </a:t>
            </a:r>
            <a:r>
              <a:rPr sz="2750" spc="-10" dirty="0">
                <a:solidFill>
                  <a:srgbClr val="332C2C"/>
                </a:solidFill>
                <a:latin typeface="Verdana"/>
                <a:cs typeface="Verdana"/>
              </a:rPr>
              <a:t>determinar </a:t>
            </a:r>
            <a:r>
              <a:rPr sz="2750" spc="-25" dirty="0">
                <a:solidFill>
                  <a:srgbClr val="332C2C"/>
                </a:solidFill>
                <a:latin typeface="Verdana"/>
                <a:cs typeface="Verdana"/>
              </a:rPr>
              <a:t>rutas</a:t>
            </a:r>
            <a:r>
              <a:rPr sz="2750" spc="-190" dirty="0">
                <a:solidFill>
                  <a:srgbClr val="332C2C"/>
                </a:solidFill>
                <a:latin typeface="Verdana"/>
                <a:cs typeface="Verdana"/>
              </a:rPr>
              <a:t> </a:t>
            </a:r>
            <a:r>
              <a:rPr sz="2750" spc="-25" dirty="0">
                <a:solidFill>
                  <a:srgbClr val="332C2C"/>
                </a:solidFill>
                <a:latin typeface="Verdana"/>
                <a:cs typeface="Verdana"/>
              </a:rPr>
              <a:t>óptimas.</a:t>
            </a:r>
            <a:r>
              <a:rPr sz="2750" spc="-185" dirty="0">
                <a:solidFill>
                  <a:srgbClr val="332C2C"/>
                </a:solidFill>
                <a:latin typeface="Verdana"/>
                <a:cs typeface="Verdana"/>
              </a:rPr>
              <a:t> </a:t>
            </a:r>
            <a:r>
              <a:rPr sz="2750" dirty="0">
                <a:solidFill>
                  <a:srgbClr val="332C2C"/>
                </a:solidFill>
                <a:latin typeface="Verdana"/>
                <a:cs typeface="Verdana"/>
              </a:rPr>
              <a:t>Al</a:t>
            </a:r>
            <a:r>
              <a:rPr sz="2750" spc="-190" dirty="0">
                <a:solidFill>
                  <a:srgbClr val="332C2C"/>
                </a:solidFill>
                <a:latin typeface="Verdana"/>
                <a:cs typeface="Verdana"/>
              </a:rPr>
              <a:t> </a:t>
            </a:r>
            <a:r>
              <a:rPr sz="2750" spc="-25" dirty="0">
                <a:solidFill>
                  <a:srgbClr val="332C2C"/>
                </a:solidFill>
                <a:latin typeface="Verdana"/>
                <a:cs typeface="Verdana"/>
              </a:rPr>
              <a:t>analizar</a:t>
            </a:r>
            <a:r>
              <a:rPr sz="2750" spc="-185" dirty="0">
                <a:solidFill>
                  <a:srgbClr val="332C2C"/>
                </a:solidFill>
                <a:latin typeface="Verdana"/>
                <a:cs typeface="Verdana"/>
              </a:rPr>
              <a:t> </a:t>
            </a:r>
            <a:r>
              <a:rPr sz="2750" dirty="0">
                <a:solidFill>
                  <a:srgbClr val="332C2C"/>
                </a:solidFill>
                <a:latin typeface="Verdana"/>
                <a:cs typeface="Verdana"/>
              </a:rPr>
              <a:t>todos</a:t>
            </a:r>
            <a:r>
              <a:rPr sz="2750" spc="-190" dirty="0">
                <a:solidFill>
                  <a:srgbClr val="332C2C"/>
                </a:solidFill>
                <a:latin typeface="Verdana"/>
                <a:cs typeface="Verdana"/>
              </a:rPr>
              <a:t> </a:t>
            </a:r>
            <a:r>
              <a:rPr sz="2750" spc="-25" dirty="0">
                <a:solidFill>
                  <a:srgbClr val="332C2C"/>
                </a:solidFill>
                <a:latin typeface="Verdana"/>
                <a:cs typeface="Verdana"/>
              </a:rPr>
              <a:t>los </a:t>
            </a:r>
            <a:r>
              <a:rPr sz="2750" spc="45" dirty="0">
                <a:solidFill>
                  <a:srgbClr val="332C2C"/>
                </a:solidFill>
                <a:latin typeface="Verdana"/>
                <a:cs typeface="Verdana"/>
              </a:rPr>
              <a:t>caminos</a:t>
            </a:r>
            <a:r>
              <a:rPr sz="2750" spc="-180" dirty="0">
                <a:solidFill>
                  <a:srgbClr val="332C2C"/>
                </a:solidFill>
                <a:latin typeface="Verdana"/>
                <a:cs typeface="Verdana"/>
              </a:rPr>
              <a:t> </a:t>
            </a:r>
            <a:r>
              <a:rPr sz="2750" dirty="0">
                <a:solidFill>
                  <a:srgbClr val="332C2C"/>
                </a:solidFill>
                <a:latin typeface="Verdana"/>
                <a:cs typeface="Verdana"/>
              </a:rPr>
              <a:t>posibles</a:t>
            </a:r>
            <a:r>
              <a:rPr sz="2750" spc="-180" dirty="0">
                <a:solidFill>
                  <a:srgbClr val="332C2C"/>
                </a:solidFill>
                <a:latin typeface="Verdana"/>
                <a:cs typeface="Verdana"/>
              </a:rPr>
              <a:t> </a:t>
            </a:r>
            <a:r>
              <a:rPr sz="2750" dirty="0">
                <a:solidFill>
                  <a:srgbClr val="332C2C"/>
                </a:solidFill>
                <a:latin typeface="Verdana"/>
                <a:cs typeface="Verdana"/>
              </a:rPr>
              <a:t>desde</a:t>
            </a:r>
            <a:r>
              <a:rPr sz="2750" spc="-180" dirty="0">
                <a:solidFill>
                  <a:srgbClr val="332C2C"/>
                </a:solidFill>
                <a:latin typeface="Verdana"/>
                <a:cs typeface="Verdana"/>
              </a:rPr>
              <a:t> </a:t>
            </a:r>
            <a:r>
              <a:rPr sz="2750" spc="110" dirty="0">
                <a:solidFill>
                  <a:srgbClr val="332C2C"/>
                </a:solidFill>
                <a:latin typeface="Verdana"/>
                <a:cs typeface="Verdana"/>
              </a:rPr>
              <a:t>un</a:t>
            </a:r>
            <a:r>
              <a:rPr sz="2750" spc="-175" dirty="0">
                <a:solidFill>
                  <a:srgbClr val="332C2C"/>
                </a:solidFill>
                <a:latin typeface="Verdana"/>
                <a:cs typeface="Verdana"/>
              </a:rPr>
              <a:t> </a:t>
            </a:r>
            <a:r>
              <a:rPr sz="2750" spc="75" dirty="0">
                <a:solidFill>
                  <a:srgbClr val="332C2C"/>
                </a:solidFill>
                <a:latin typeface="Verdana"/>
                <a:cs typeface="Verdana"/>
              </a:rPr>
              <a:t>punto</a:t>
            </a:r>
            <a:r>
              <a:rPr sz="2750" spc="-180" dirty="0">
                <a:solidFill>
                  <a:srgbClr val="332C2C"/>
                </a:solidFill>
                <a:latin typeface="Verdana"/>
                <a:cs typeface="Verdana"/>
              </a:rPr>
              <a:t> </a:t>
            </a:r>
            <a:r>
              <a:rPr sz="2750" spc="55" dirty="0">
                <a:solidFill>
                  <a:srgbClr val="332C2C"/>
                </a:solidFill>
                <a:latin typeface="Verdana"/>
                <a:cs typeface="Verdana"/>
              </a:rPr>
              <a:t>de </a:t>
            </a:r>
            <a:r>
              <a:rPr sz="2750" spc="-35" dirty="0">
                <a:solidFill>
                  <a:srgbClr val="332C2C"/>
                </a:solidFill>
                <a:latin typeface="Verdana"/>
                <a:cs typeface="Verdana"/>
              </a:rPr>
              <a:t>partida,</a:t>
            </a:r>
            <a:r>
              <a:rPr sz="2750" spc="-195" dirty="0">
                <a:solidFill>
                  <a:srgbClr val="332C2C"/>
                </a:solidFill>
                <a:latin typeface="Verdana"/>
                <a:cs typeface="Verdana"/>
              </a:rPr>
              <a:t> </a:t>
            </a:r>
            <a:r>
              <a:rPr sz="2750" spc="85" dirty="0">
                <a:solidFill>
                  <a:srgbClr val="332C2C"/>
                </a:solidFill>
                <a:latin typeface="Verdana"/>
                <a:cs typeface="Verdana"/>
              </a:rPr>
              <a:t>puede</a:t>
            </a:r>
            <a:r>
              <a:rPr sz="2750" spc="-190" dirty="0">
                <a:solidFill>
                  <a:srgbClr val="332C2C"/>
                </a:solidFill>
                <a:latin typeface="Verdana"/>
                <a:cs typeface="Verdana"/>
              </a:rPr>
              <a:t> </a:t>
            </a:r>
            <a:r>
              <a:rPr sz="2750" dirty="0">
                <a:solidFill>
                  <a:srgbClr val="332C2C"/>
                </a:solidFill>
                <a:latin typeface="Verdana"/>
                <a:cs typeface="Verdana"/>
              </a:rPr>
              <a:t>identiﬁcar</a:t>
            </a:r>
            <a:r>
              <a:rPr sz="2750" spc="-195" dirty="0">
                <a:solidFill>
                  <a:srgbClr val="332C2C"/>
                </a:solidFill>
                <a:latin typeface="Verdana"/>
                <a:cs typeface="Verdana"/>
              </a:rPr>
              <a:t> </a:t>
            </a:r>
            <a:r>
              <a:rPr sz="2750" spc="-35" dirty="0">
                <a:solidFill>
                  <a:srgbClr val="332C2C"/>
                </a:solidFill>
                <a:latin typeface="Verdana"/>
                <a:cs typeface="Verdana"/>
              </a:rPr>
              <a:t>la</a:t>
            </a:r>
            <a:r>
              <a:rPr sz="2750" spc="-190" dirty="0">
                <a:solidFill>
                  <a:srgbClr val="332C2C"/>
                </a:solidFill>
                <a:latin typeface="Verdana"/>
                <a:cs typeface="Verdana"/>
              </a:rPr>
              <a:t> </a:t>
            </a:r>
            <a:r>
              <a:rPr sz="2750" dirty="0">
                <a:solidFill>
                  <a:srgbClr val="332C2C"/>
                </a:solidFill>
                <a:latin typeface="Verdana"/>
                <a:cs typeface="Verdana"/>
              </a:rPr>
              <a:t>ruta</a:t>
            </a:r>
            <a:r>
              <a:rPr sz="2750" spc="-190" dirty="0">
                <a:solidFill>
                  <a:srgbClr val="332C2C"/>
                </a:solidFill>
                <a:latin typeface="Verdana"/>
                <a:cs typeface="Verdana"/>
              </a:rPr>
              <a:t> </a:t>
            </a:r>
            <a:r>
              <a:rPr sz="2750" dirty="0">
                <a:solidFill>
                  <a:srgbClr val="332C2C"/>
                </a:solidFill>
                <a:latin typeface="Verdana"/>
                <a:cs typeface="Verdana"/>
              </a:rPr>
              <a:t>más</a:t>
            </a:r>
            <a:r>
              <a:rPr sz="2750" spc="-195" dirty="0">
                <a:solidFill>
                  <a:srgbClr val="332C2C"/>
                </a:solidFill>
                <a:latin typeface="Verdana"/>
                <a:cs typeface="Verdana"/>
              </a:rPr>
              <a:t> </a:t>
            </a:r>
            <a:r>
              <a:rPr sz="2750" spc="-10" dirty="0">
                <a:solidFill>
                  <a:srgbClr val="332C2C"/>
                </a:solidFill>
                <a:latin typeface="Verdana"/>
                <a:cs typeface="Verdana"/>
              </a:rPr>
              <a:t>corta </a:t>
            </a:r>
            <a:r>
              <a:rPr sz="2750" dirty="0">
                <a:solidFill>
                  <a:srgbClr val="332C2C"/>
                </a:solidFill>
                <a:latin typeface="Verdana"/>
                <a:cs typeface="Verdana"/>
              </a:rPr>
              <a:t>hacia</a:t>
            </a:r>
            <a:r>
              <a:rPr sz="2750" spc="-180" dirty="0">
                <a:solidFill>
                  <a:srgbClr val="332C2C"/>
                </a:solidFill>
                <a:latin typeface="Verdana"/>
                <a:cs typeface="Verdana"/>
              </a:rPr>
              <a:t> </a:t>
            </a:r>
            <a:r>
              <a:rPr sz="2750" spc="110" dirty="0">
                <a:solidFill>
                  <a:srgbClr val="332C2C"/>
                </a:solidFill>
                <a:latin typeface="Verdana"/>
                <a:cs typeface="Verdana"/>
              </a:rPr>
              <a:t>un</a:t>
            </a:r>
            <a:r>
              <a:rPr sz="2750" spc="-180" dirty="0">
                <a:solidFill>
                  <a:srgbClr val="332C2C"/>
                </a:solidFill>
                <a:latin typeface="Verdana"/>
                <a:cs typeface="Verdana"/>
              </a:rPr>
              <a:t> </a:t>
            </a:r>
            <a:r>
              <a:rPr sz="2750" spc="-40" dirty="0">
                <a:solidFill>
                  <a:srgbClr val="332C2C"/>
                </a:solidFill>
                <a:latin typeface="Verdana"/>
                <a:cs typeface="Verdana"/>
              </a:rPr>
              <a:t>destino,</a:t>
            </a:r>
            <a:r>
              <a:rPr sz="2750" spc="-170" dirty="0">
                <a:solidFill>
                  <a:srgbClr val="332C2C"/>
                </a:solidFill>
                <a:latin typeface="Verdana"/>
                <a:cs typeface="Verdana"/>
              </a:rPr>
              <a:t> </a:t>
            </a:r>
            <a:r>
              <a:rPr sz="2750" dirty="0">
                <a:solidFill>
                  <a:srgbClr val="332C2C"/>
                </a:solidFill>
                <a:latin typeface="Verdana"/>
                <a:cs typeface="Verdana"/>
              </a:rPr>
              <a:t>mejorando</a:t>
            </a:r>
            <a:r>
              <a:rPr sz="2750" spc="-180" dirty="0">
                <a:solidFill>
                  <a:srgbClr val="332C2C"/>
                </a:solidFill>
                <a:latin typeface="Verdana"/>
                <a:cs typeface="Verdana"/>
              </a:rPr>
              <a:t> </a:t>
            </a:r>
            <a:r>
              <a:rPr sz="2750" spc="-35" dirty="0">
                <a:solidFill>
                  <a:srgbClr val="332C2C"/>
                </a:solidFill>
                <a:latin typeface="Verdana"/>
                <a:cs typeface="Verdana"/>
              </a:rPr>
              <a:t>la</a:t>
            </a:r>
            <a:r>
              <a:rPr sz="2750" spc="-180" dirty="0">
                <a:solidFill>
                  <a:srgbClr val="332C2C"/>
                </a:solidFill>
                <a:latin typeface="Verdana"/>
                <a:cs typeface="Verdana"/>
              </a:rPr>
              <a:t> </a:t>
            </a:r>
            <a:r>
              <a:rPr sz="2750" spc="-10" dirty="0">
                <a:solidFill>
                  <a:srgbClr val="332C2C"/>
                </a:solidFill>
                <a:latin typeface="Verdana"/>
                <a:cs typeface="Verdana"/>
              </a:rPr>
              <a:t>eﬁciencia </a:t>
            </a:r>
            <a:r>
              <a:rPr sz="2750" spc="65" dirty="0">
                <a:solidFill>
                  <a:srgbClr val="332C2C"/>
                </a:solidFill>
                <a:latin typeface="Verdana"/>
                <a:cs typeface="Verdana"/>
              </a:rPr>
              <a:t>en</a:t>
            </a:r>
            <a:r>
              <a:rPr sz="2750" spc="-155" dirty="0">
                <a:solidFill>
                  <a:srgbClr val="332C2C"/>
                </a:solidFill>
                <a:latin typeface="Verdana"/>
                <a:cs typeface="Verdana"/>
              </a:rPr>
              <a:t> </a:t>
            </a:r>
            <a:r>
              <a:rPr sz="2750" dirty="0">
                <a:solidFill>
                  <a:srgbClr val="332C2C"/>
                </a:solidFill>
                <a:latin typeface="Verdana"/>
                <a:cs typeface="Verdana"/>
              </a:rPr>
              <a:t>aplicaciones</a:t>
            </a:r>
            <a:r>
              <a:rPr sz="2750" spc="-155" dirty="0">
                <a:solidFill>
                  <a:srgbClr val="332C2C"/>
                </a:solidFill>
                <a:latin typeface="Verdana"/>
                <a:cs typeface="Verdana"/>
              </a:rPr>
              <a:t> </a:t>
            </a:r>
            <a:r>
              <a:rPr sz="2750" spc="80" dirty="0">
                <a:solidFill>
                  <a:srgbClr val="332C2C"/>
                </a:solidFill>
                <a:latin typeface="Verdana"/>
                <a:cs typeface="Verdana"/>
              </a:rPr>
              <a:t>de</a:t>
            </a:r>
            <a:r>
              <a:rPr sz="2750" spc="-155" dirty="0">
                <a:solidFill>
                  <a:srgbClr val="332C2C"/>
                </a:solidFill>
                <a:latin typeface="Verdana"/>
                <a:cs typeface="Verdana"/>
              </a:rPr>
              <a:t> </a:t>
            </a:r>
            <a:r>
              <a:rPr sz="2750" dirty="0">
                <a:solidFill>
                  <a:srgbClr val="332C2C"/>
                </a:solidFill>
                <a:latin typeface="Verdana"/>
                <a:cs typeface="Verdana"/>
              </a:rPr>
              <a:t>mapas</a:t>
            </a:r>
            <a:r>
              <a:rPr sz="2750" spc="-155" dirty="0">
                <a:solidFill>
                  <a:srgbClr val="332C2C"/>
                </a:solidFill>
                <a:latin typeface="Verdana"/>
                <a:cs typeface="Verdana"/>
              </a:rPr>
              <a:t> y </a:t>
            </a:r>
            <a:r>
              <a:rPr sz="2750" spc="-20" dirty="0">
                <a:solidFill>
                  <a:srgbClr val="332C2C"/>
                </a:solidFill>
                <a:latin typeface="Verdana"/>
                <a:cs typeface="Verdana"/>
              </a:rPr>
              <a:t>GPS.</a:t>
            </a:r>
            <a:endParaRPr sz="2750">
              <a:latin typeface="Verdana"/>
              <a:cs typeface="Verdana"/>
            </a:endParaRPr>
          </a:p>
        </p:txBody>
      </p:sp>
      <p:sp>
        <p:nvSpPr>
          <p:cNvPr id="10" name="object 10"/>
          <p:cNvSpPr txBox="1">
            <a:spLocks noGrp="1"/>
          </p:cNvSpPr>
          <p:nvPr>
            <p:ph type="title"/>
          </p:nvPr>
        </p:nvSpPr>
        <p:spPr>
          <a:prstGeom prst="rect">
            <a:avLst/>
          </a:prstGeom>
        </p:spPr>
        <p:txBody>
          <a:bodyPr vert="horz" wrap="square" lIns="0" tIns="366007" rIns="0" bIns="0" rtlCol="0">
            <a:spAutoFit/>
          </a:bodyPr>
          <a:lstStyle/>
          <a:p>
            <a:pPr marL="733425">
              <a:lnSpc>
                <a:spcPct val="100000"/>
              </a:lnSpc>
              <a:spcBef>
                <a:spcPts val="100"/>
              </a:spcBef>
            </a:pPr>
            <a:r>
              <a:rPr spc="-280" dirty="0"/>
              <a:t>Rutas</a:t>
            </a:r>
            <a:r>
              <a:rPr spc="-290" dirty="0"/>
              <a:t> </a:t>
            </a:r>
            <a:r>
              <a:rPr spc="-235" dirty="0"/>
              <a:t>en</a:t>
            </a:r>
            <a:r>
              <a:rPr spc="-290" dirty="0"/>
              <a:t> </a:t>
            </a:r>
            <a:r>
              <a:rPr spc="-220" dirty="0"/>
              <a:t>Navegación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8807" y="3116193"/>
            <a:ext cx="17419812" cy="7171411"/>
            <a:chOff x="868807" y="3116193"/>
            <a:chExt cx="17419812" cy="7171411"/>
          </a:xfrm>
        </p:grpSpPr>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68807" y="3116193"/>
              <a:ext cx="15849600" cy="6200851"/>
            </a:xfrm>
            <a:prstGeom prst="rect">
              <a:avLst/>
            </a:prstGeom>
          </p:spPr>
        </p:pic>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3" cstate="print"/>
          <a:stretch>
            <a:fillRect/>
          </a:stretch>
        </p:blipFill>
        <p:spPr>
          <a:xfrm>
            <a:off x="5110950" y="1190497"/>
            <a:ext cx="4748212" cy="315302"/>
          </a:xfrm>
          <a:prstGeom prst="rect">
            <a:avLst/>
          </a:prstGeom>
        </p:spPr>
      </p:pic>
      <p:sp>
        <p:nvSpPr>
          <p:cNvPr id="8" name="object 8"/>
          <p:cNvSpPr txBox="1">
            <a:spLocks noGrp="1"/>
          </p:cNvSpPr>
          <p:nvPr>
            <p:ph type="title"/>
          </p:nvPr>
        </p:nvSpPr>
        <p:spPr>
          <a:prstGeom prst="rect">
            <a:avLst/>
          </a:prstGeom>
        </p:spPr>
        <p:txBody>
          <a:bodyPr vert="horz" wrap="square" lIns="0" tIns="62229" rIns="0" bIns="0" rtlCol="0">
            <a:spAutoFit/>
          </a:bodyPr>
          <a:lstStyle/>
          <a:p>
            <a:pPr marL="12700" marR="5080">
              <a:lnSpc>
                <a:spcPts val="3450"/>
              </a:lnSpc>
              <a:spcBef>
                <a:spcPts val="489"/>
              </a:spcBef>
              <a:tabLst>
                <a:tab pos="8985885" algn="l"/>
              </a:tabLst>
            </a:pPr>
            <a:r>
              <a:rPr sz="3150" dirty="0">
                <a:latin typeface="Verdana"/>
                <a:cs typeface="Verdana"/>
              </a:rPr>
              <a:t>BFS</a:t>
            </a:r>
            <a:r>
              <a:rPr sz="3150" spc="-240" dirty="0">
                <a:latin typeface="Verdana"/>
                <a:cs typeface="Verdana"/>
              </a:rPr>
              <a:t> </a:t>
            </a:r>
            <a:r>
              <a:rPr sz="3150" spc="-60" dirty="0">
                <a:latin typeface="Verdana"/>
                <a:cs typeface="Verdana"/>
              </a:rPr>
              <a:t>es</a:t>
            </a:r>
            <a:r>
              <a:rPr sz="3150" spc="-240" dirty="0">
                <a:latin typeface="Verdana"/>
                <a:cs typeface="Verdana"/>
              </a:rPr>
              <a:t> </a:t>
            </a:r>
            <a:r>
              <a:rPr sz="3150" spc="-10" dirty="0">
                <a:latin typeface="Verdana"/>
                <a:cs typeface="Verdana"/>
              </a:rPr>
              <a:t>efectivo</a:t>
            </a:r>
            <a:r>
              <a:rPr sz="3150" spc="-240" dirty="0">
                <a:latin typeface="Verdana"/>
                <a:cs typeface="Verdana"/>
              </a:rPr>
              <a:t> </a:t>
            </a:r>
            <a:r>
              <a:rPr sz="3150" spc="75" dirty="0">
                <a:latin typeface="Verdana"/>
                <a:cs typeface="Verdana"/>
              </a:rPr>
              <a:t>en</a:t>
            </a:r>
            <a:r>
              <a:rPr sz="3150" spc="-235" dirty="0">
                <a:latin typeface="Verdana"/>
                <a:cs typeface="Verdana"/>
              </a:rPr>
              <a:t> </a:t>
            </a:r>
            <a:r>
              <a:rPr sz="3150" spc="-25" dirty="0">
                <a:latin typeface="Verdana"/>
                <a:cs typeface="Verdana"/>
              </a:rPr>
              <a:t>la</a:t>
            </a:r>
            <a:r>
              <a:rPr sz="3150" dirty="0">
                <a:latin typeface="Verdana"/>
                <a:cs typeface="Verdana"/>
              </a:rPr>
              <a:t>	</a:t>
            </a:r>
            <a:r>
              <a:rPr sz="3150" spc="-484" dirty="0">
                <a:latin typeface="Verdana"/>
                <a:cs typeface="Verdana"/>
              </a:rPr>
              <a:t>,</a:t>
            </a:r>
            <a:r>
              <a:rPr sz="3150" spc="-254" dirty="0">
                <a:latin typeface="Verdana"/>
                <a:cs typeface="Verdana"/>
              </a:rPr>
              <a:t> </a:t>
            </a:r>
            <a:r>
              <a:rPr sz="3150" spc="100" dirty="0">
                <a:latin typeface="Verdana"/>
                <a:cs typeface="Verdana"/>
              </a:rPr>
              <a:t>donde</a:t>
            </a:r>
            <a:r>
              <a:rPr sz="3150" spc="-250" dirty="0">
                <a:latin typeface="Verdana"/>
                <a:cs typeface="Verdana"/>
              </a:rPr>
              <a:t> </a:t>
            </a:r>
            <a:r>
              <a:rPr sz="3150" spc="-10" dirty="0">
                <a:latin typeface="Verdana"/>
                <a:cs typeface="Verdana"/>
              </a:rPr>
              <a:t>el</a:t>
            </a:r>
            <a:r>
              <a:rPr sz="3150" spc="-250" dirty="0">
                <a:latin typeface="Verdana"/>
                <a:cs typeface="Verdana"/>
              </a:rPr>
              <a:t> </a:t>
            </a:r>
            <a:r>
              <a:rPr sz="3150" spc="-30" dirty="0">
                <a:latin typeface="Verdana"/>
                <a:cs typeface="Verdana"/>
              </a:rPr>
              <a:t>objetivo</a:t>
            </a:r>
            <a:r>
              <a:rPr sz="3150" spc="-250" dirty="0">
                <a:latin typeface="Verdana"/>
                <a:cs typeface="Verdana"/>
              </a:rPr>
              <a:t> </a:t>
            </a:r>
            <a:r>
              <a:rPr sz="3150" spc="-60" dirty="0">
                <a:latin typeface="Verdana"/>
                <a:cs typeface="Verdana"/>
              </a:rPr>
              <a:t>es</a:t>
            </a:r>
            <a:r>
              <a:rPr sz="3150" spc="-250" dirty="0">
                <a:latin typeface="Verdana"/>
                <a:cs typeface="Verdana"/>
              </a:rPr>
              <a:t> </a:t>
            </a:r>
            <a:r>
              <a:rPr sz="3150" dirty="0">
                <a:latin typeface="Verdana"/>
                <a:cs typeface="Verdana"/>
              </a:rPr>
              <a:t>encontrar</a:t>
            </a:r>
            <a:r>
              <a:rPr sz="3150" spc="-250" dirty="0">
                <a:latin typeface="Verdana"/>
                <a:cs typeface="Verdana"/>
              </a:rPr>
              <a:t> </a:t>
            </a:r>
            <a:r>
              <a:rPr sz="3150" spc="-25" dirty="0">
                <a:latin typeface="Verdana"/>
                <a:cs typeface="Verdana"/>
              </a:rPr>
              <a:t>la salida</a:t>
            </a:r>
            <a:r>
              <a:rPr sz="3150" spc="-215" dirty="0">
                <a:latin typeface="Verdana"/>
                <a:cs typeface="Verdana"/>
              </a:rPr>
              <a:t> </a:t>
            </a:r>
            <a:r>
              <a:rPr sz="3150" dirty="0">
                <a:latin typeface="Verdana"/>
                <a:cs typeface="Verdana"/>
              </a:rPr>
              <a:t>desde</a:t>
            </a:r>
            <a:r>
              <a:rPr sz="3150" spc="-210" dirty="0">
                <a:latin typeface="Verdana"/>
                <a:cs typeface="Verdana"/>
              </a:rPr>
              <a:t> </a:t>
            </a:r>
            <a:r>
              <a:rPr sz="3150" spc="125" dirty="0">
                <a:latin typeface="Verdana"/>
                <a:cs typeface="Verdana"/>
              </a:rPr>
              <a:t>un</a:t>
            </a:r>
            <a:r>
              <a:rPr sz="3150" spc="-210" dirty="0">
                <a:latin typeface="Verdana"/>
                <a:cs typeface="Verdana"/>
              </a:rPr>
              <a:t> </a:t>
            </a:r>
            <a:r>
              <a:rPr sz="3150" spc="85" dirty="0">
                <a:latin typeface="Verdana"/>
                <a:cs typeface="Verdana"/>
              </a:rPr>
              <a:t>punto</a:t>
            </a:r>
            <a:r>
              <a:rPr sz="3150" spc="-210" dirty="0">
                <a:latin typeface="Verdana"/>
                <a:cs typeface="Verdana"/>
              </a:rPr>
              <a:t> </a:t>
            </a:r>
            <a:r>
              <a:rPr sz="3150" spc="85" dirty="0">
                <a:latin typeface="Verdana"/>
                <a:cs typeface="Verdana"/>
              </a:rPr>
              <a:t>de</a:t>
            </a:r>
            <a:r>
              <a:rPr sz="3150" spc="-215" dirty="0">
                <a:latin typeface="Verdana"/>
                <a:cs typeface="Verdana"/>
              </a:rPr>
              <a:t> </a:t>
            </a:r>
            <a:r>
              <a:rPr sz="3150" spc="-70" dirty="0">
                <a:latin typeface="Verdana"/>
                <a:cs typeface="Verdana"/>
              </a:rPr>
              <a:t>entrada.</a:t>
            </a:r>
            <a:r>
              <a:rPr sz="3150" spc="-210" dirty="0">
                <a:latin typeface="Verdana"/>
                <a:cs typeface="Verdana"/>
              </a:rPr>
              <a:t> </a:t>
            </a:r>
            <a:r>
              <a:rPr sz="3150" spc="-10" dirty="0">
                <a:latin typeface="Verdana"/>
                <a:cs typeface="Verdana"/>
              </a:rPr>
              <a:t>Este</a:t>
            </a:r>
            <a:r>
              <a:rPr sz="3150" spc="-210" dirty="0">
                <a:latin typeface="Verdana"/>
                <a:cs typeface="Verdana"/>
              </a:rPr>
              <a:t> </a:t>
            </a:r>
            <a:r>
              <a:rPr sz="3150" dirty="0">
                <a:latin typeface="Verdana"/>
                <a:cs typeface="Verdana"/>
              </a:rPr>
              <a:t>algoritmo</a:t>
            </a:r>
            <a:r>
              <a:rPr sz="3150" spc="-210" dirty="0">
                <a:latin typeface="Verdana"/>
                <a:cs typeface="Verdana"/>
              </a:rPr>
              <a:t> </a:t>
            </a:r>
            <a:r>
              <a:rPr sz="3150" spc="-20" dirty="0">
                <a:latin typeface="Verdana"/>
                <a:cs typeface="Verdana"/>
              </a:rPr>
              <a:t>garantiza</a:t>
            </a:r>
            <a:r>
              <a:rPr sz="3150" spc="-215" dirty="0">
                <a:latin typeface="Verdana"/>
                <a:cs typeface="Verdana"/>
              </a:rPr>
              <a:t> </a:t>
            </a:r>
            <a:r>
              <a:rPr sz="3150" spc="95" dirty="0">
                <a:latin typeface="Verdana"/>
                <a:cs typeface="Verdana"/>
              </a:rPr>
              <a:t>que</a:t>
            </a:r>
            <a:r>
              <a:rPr sz="3150" spc="-210" dirty="0">
                <a:latin typeface="Verdana"/>
                <a:cs typeface="Verdana"/>
              </a:rPr>
              <a:t> </a:t>
            </a:r>
            <a:r>
              <a:rPr sz="3150" spc="-60" dirty="0">
                <a:latin typeface="Verdana"/>
                <a:cs typeface="Verdana"/>
              </a:rPr>
              <a:t>se</a:t>
            </a:r>
            <a:r>
              <a:rPr sz="3150" spc="-210" dirty="0">
                <a:latin typeface="Verdana"/>
                <a:cs typeface="Verdana"/>
              </a:rPr>
              <a:t> </a:t>
            </a:r>
            <a:r>
              <a:rPr sz="3150" spc="-30" dirty="0">
                <a:latin typeface="Verdana"/>
                <a:cs typeface="Verdana"/>
              </a:rPr>
              <a:t>explore</a:t>
            </a:r>
            <a:r>
              <a:rPr sz="3150" spc="-210" dirty="0">
                <a:latin typeface="Verdana"/>
                <a:cs typeface="Verdana"/>
              </a:rPr>
              <a:t> </a:t>
            </a:r>
            <a:r>
              <a:rPr sz="3150" spc="-20" dirty="0">
                <a:latin typeface="Verdana"/>
                <a:cs typeface="Verdana"/>
              </a:rPr>
              <a:t>cada </a:t>
            </a:r>
            <a:r>
              <a:rPr sz="3150" spc="85" dirty="0">
                <a:latin typeface="Verdana"/>
                <a:cs typeface="Verdana"/>
              </a:rPr>
              <a:t>camino</a:t>
            </a:r>
            <a:r>
              <a:rPr sz="3150" spc="-215" dirty="0">
                <a:latin typeface="Verdana"/>
                <a:cs typeface="Verdana"/>
              </a:rPr>
              <a:t> </a:t>
            </a:r>
            <a:r>
              <a:rPr sz="3150" spc="-10" dirty="0">
                <a:latin typeface="Verdana"/>
                <a:cs typeface="Verdana"/>
              </a:rPr>
              <a:t>antes</a:t>
            </a:r>
            <a:r>
              <a:rPr sz="3150" spc="-215" dirty="0">
                <a:latin typeface="Verdana"/>
                <a:cs typeface="Verdana"/>
              </a:rPr>
              <a:t> </a:t>
            </a:r>
            <a:r>
              <a:rPr sz="3150" spc="85" dirty="0">
                <a:latin typeface="Verdana"/>
                <a:cs typeface="Verdana"/>
              </a:rPr>
              <a:t>de</a:t>
            </a:r>
            <a:r>
              <a:rPr sz="3150" spc="-215" dirty="0">
                <a:latin typeface="Verdana"/>
                <a:cs typeface="Verdana"/>
              </a:rPr>
              <a:t> </a:t>
            </a:r>
            <a:r>
              <a:rPr sz="3150" spc="-55" dirty="0">
                <a:latin typeface="Verdana"/>
                <a:cs typeface="Verdana"/>
              </a:rPr>
              <a:t>retroceder,</a:t>
            </a:r>
            <a:r>
              <a:rPr sz="3150" spc="-210" dirty="0">
                <a:latin typeface="Verdana"/>
                <a:cs typeface="Verdana"/>
              </a:rPr>
              <a:t> </a:t>
            </a:r>
            <a:r>
              <a:rPr sz="3150" dirty="0">
                <a:latin typeface="Verdana"/>
                <a:cs typeface="Verdana"/>
              </a:rPr>
              <a:t>asegurando</a:t>
            </a:r>
            <a:r>
              <a:rPr sz="3150" spc="-215" dirty="0">
                <a:latin typeface="Verdana"/>
                <a:cs typeface="Verdana"/>
              </a:rPr>
              <a:t> </a:t>
            </a:r>
            <a:r>
              <a:rPr sz="3150" spc="95" dirty="0">
                <a:latin typeface="Verdana"/>
                <a:cs typeface="Verdana"/>
              </a:rPr>
              <a:t>que</a:t>
            </a:r>
            <a:r>
              <a:rPr sz="3150" spc="-215" dirty="0">
                <a:latin typeface="Verdana"/>
                <a:cs typeface="Verdana"/>
              </a:rPr>
              <a:t> </a:t>
            </a:r>
            <a:r>
              <a:rPr sz="3150" spc="-60" dirty="0">
                <a:latin typeface="Verdana"/>
                <a:cs typeface="Verdana"/>
              </a:rPr>
              <a:t>se</a:t>
            </a:r>
            <a:r>
              <a:rPr sz="3150" spc="-210" dirty="0">
                <a:latin typeface="Verdana"/>
                <a:cs typeface="Verdana"/>
              </a:rPr>
              <a:t> </a:t>
            </a:r>
            <a:r>
              <a:rPr sz="3150" spc="45" dirty="0">
                <a:latin typeface="Verdana"/>
                <a:cs typeface="Verdana"/>
              </a:rPr>
              <a:t>encuentre</a:t>
            </a:r>
            <a:r>
              <a:rPr sz="3150" spc="-215" dirty="0">
                <a:latin typeface="Verdana"/>
                <a:cs typeface="Verdana"/>
              </a:rPr>
              <a:t> </a:t>
            </a:r>
            <a:r>
              <a:rPr sz="3150" spc="-30" dirty="0">
                <a:latin typeface="Verdana"/>
                <a:cs typeface="Verdana"/>
              </a:rPr>
              <a:t>la</a:t>
            </a:r>
            <a:r>
              <a:rPr sz="3150" spc="-215" dirty="0">
                <a:latin typeface="Verdana"/>
                <a:cs typeface="Verdana"/>
              </a:rPr>
              <a:t> </a:t>
            </a:r>
            <a:r>
              <a:rPr sz="3150" dirty="0">
                <a:latin typeface="Verdana"/>
                <a:cs typeface="Verdana"/>
              </a:rPr>
              <a:t>solución</a:t>
            </a:r>
            <a:r>
              <a:rPr sz="3150" spc="-210" dirty="0">
                <a:latin typeface="Verdana"/>
                <a:cs typeface="Verdana"/>
              </a:rPr>
              <a:t> </a:t>
            </a:r>
            <a:r>
              <a:rPr sz="3150" dirty="0">
                <a:latin typeface="Verdana"/>
                <a:cs typeface="Verdana"/>
              </a:rPr>
              <a:t>más</a:t>
            </a:r>
            <a:r>
              <a:rPr sz="3150" spc="-215" dirty="0">
                <a:latin typeface="Verdana"/>
                <a:cs typeface="Verdana"/>
              </a:rPr>
              <a:t> </a:t>
            </a:r>
            <a:r>
              <a:rPr sz="3150" spc="-10" dirty="0">
                <a:latin typeface="Verdana"/>
                <a:cs typeface="Verdana"/>
              </a:rPr>
              <a:t>rápida </a:t>
            </a:r>
            <a:r>
              <a:rPr sz="3150" spc="-175" dirty="0">
                <a:latin typeface="Verdana"/>
                <a:cs typeface="Verdana"/>
              </a:rPr>
              <a:t>y</a:t>
            </a:r>
            <a:r>
              <a:rPr sz="3150" spc="-229" dirty="0">
                <a:latin typeface="Verdana"/>
                <a:cs typeface="Verdana"/>
              </a:rPr>
              <a:t> </a:t>
            </a:r>
            <a:r>
              <a:rPr sz="3150" dirty="0">
                <a:latin typeface="Verdana"/>
                <a:cs typeface="Verdana"/>
              </a:rPr>
              <a:t>eﬁciente</a:t>
            </a:r>
            <a:r>
              <a:rPr sz="3150" spc="-225" dirty="0">
                <a:latin typeface="Verdana"/>
                <a:cs typeface="Verdana"/>
              </a:rPr>
              <a:t> </a:t>
            </a:r>
            <a:r>
              <a:rPr sz="3150" spc="-30" dirty="0">
                <a:latin typeface="Verdana"/>
                <a:cs typeface="Verdana"/>
              </a:rPr>
              <a:t>al</a:t>
            </a:r>
            <a:r>
              <a:rPr sz="3150" spc="-225" dirty="0">
                <a:latin typeface="Verdana"/>
                <a:cs typeface="Verdana"/>
              </a:rPr>
              <a:t> </a:t>
            </a:r>
            <a:r>
              <a:rPr sz="3150" spc="-10" dirty="0">
                <a:latin typeface="Verdana"/>
                <a:cs typeface="Verdana"/>
              </a:rPr>
              <a:t>laberinto.</a:t>
            </a:r>
            <a:endParaRPr sz="3150">
              <a:latin typeface="Verdana"/>
              <a:cs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48"/>
              <a:ext cx="5095874" cy="5095862"/>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10028847" y="3503231"/>
            <a:ext cx="1461109" cy="343801"/>
          </a:xfrm>
          <a:prstGeom prst="rect">
            <a:avLst/>
          </a:prstGeom>
        </p:spPr>
      </p:pic>
      <p:sp>
        <p:nvSpPr>
          <p:cNvPr id="9" name="object 9"/>
          <p:cNvSpPr txBox="1"/>
          <p:nvPr/>
        </p:nvSpPr>
        <p:spPr>
          <a:xfrm>
            <a:off x="8405253" y="3414751"/>
            <a:ext cx="7473315" cy="2998470"/>
          </a:xfrm>
          <a:prstGeom prst="rect">
            <a:avLst/>
          </a:prstGeom>
        </p:spPr>
        <p:txBody>
          <a:bodyPr vert="horz" wrap="square" lIns="0" tIns="6985" rIns="0" bIns="0" rtlCol="0">
            <a:spAutoFit/>
          </a:bodyPr>
          <a:lstStyle/>
          <a:p>
            <a:pPr marL="12700" marR="5080">
              <a:lnSpc>
                <a:spcPct val="101499"/>
              </a:lnSpc>
              <a:spcBef>
                <a:spcPts val="55"/>
              </a:spcBef>
              <a:tabLst>
                <a:tab pos="3172460" algn="l"/>
              </a:tabLst>
            </a:pPr>
            <a:r>
              <a:rPr sz="2750" dirty="0">
                <a:solidFill>
                  <a:srgbClr val="332C2C"/>
                </a:solidFill>
                <a:latin typeface="Verdana"/>
                <a:cs typeface="Verdana"/>
              </a:rPr>
              <a:t>Entre</a:t>
            </a:r>
            <a:r>
              <a:rPr sz="2750" spc="-114" dirty="0">
                <a:solidFill>
                  <a:srgbClr val="332C2C"/>
                </a:solidFill>
                <a:latin typeface="Verdana"/>
                <a:cs typeface="Verdana"/>
              </a:rPr>
              <a:t> </a:t>
            </a:r>
            <a:r>
              <a:rPr sz="2750" spc="-25" dirty="0">
                <a:solidFill>
                  <a:srgbClr val="332C2C"/>
                </a:solidFill>
                <a:latin typeface="Verdana"/>
                <a:cs typeface="Verdana"/>
              </a:rPr>
              <a:t>las</a:t>
            </a:r>
            <a:r>
              <a:rPr sz="2750" dirty="0">
                <a:solidFill>
                  <a:srgbClr val="332C2C"/>
                </a:solidFill>
                <a:latin typeface="Verdana"/>
                <a:cs typeface="Verdana"/>
              </a:rPr>
              <a:t>	del</a:t>
            </a:r>
            <a:r>
              <a:rPr sz="2750" spc="-40" dirty="0">
                <a:solidFill>
                  <a:srgbClr val="332C2C"/>
                </a:solidFill>
                <a:latin typeface="Verdana"/>
                <a:cs typeface="Verdana"/>
              </a:rPr>
              <a:t> </a:t>
            </a:r>
            <a:r>
              <a:rPr sz="2750" dirty="0">
                <a:solidFill>
                  <a:srgbClr val="332C2C"/>
                </a:solidFill>
                <a:latin typeface="Verdana"/>
                <a:cs typeface="Verdana"/>
              </a:rPr>
              <a:t>algoritmo</a:t>
            </a:r>
            <a:r>
              <a:rPr sz="2750" spc="-40" dirty="0">
                <a:solidFill>
                  <a:srgbClr val="332C2C"/>
                </a:solidFill>
                <a:latin typeface="Verdana"/>
                <a:cs typeface="Verdana"/>
              </a:rPr>
              <a:t> </a:t>
            </a:r>
            <a:r>
              <a:rPr sz="2750" dirty="0">
                <a:solidFill>
                  <a:srgbClr val="332C2C"/>
                </a:solidFill>
                <a:latin typeface="Verdana"/>
                <a:cs typeface="Verdana"/>
              </a:rPr>
              <a:t>BFS</a:t>
            </a:r>
            <a:r>
              <a:rPr sz="2750" spc="-40" dirty="0">
                <a:solidFill>
                  <a:srgbClr val="332C2C"/>
                </a:solidFill>
                <a:latin typeface="Verdana"/>
                <a:cs typeface="Verdana"/>
              </a:rPr>
              <a:t> </a:t>
            </a:r>
            <a:r>
              <a:rPr sz="2750" spc="-25" dirty="0">
                <a:solidFill>
                  <a:srgbClr val="332C2C"/>
                </a:solidFill>
                <a:latin typeface="Verdana"/>
                <a:cs typeface="Verdana"/>
              </a:rPr>
              <a:t>se </a:t>
            </a:r>
            <a:r>
              <a:rPr sz="2750" dirty="0">
                <a:solidFill>
                  <a:srgbClr val="332C2C"/>
                </a:solidFill>
                <a:latin typeface="Verdana"/>
                <a:cs typeface="Verdana"/>
              </a:rPr>
              <a:t>encuentran</a:t>
            </a:r>
            <a:r>
              <a:rPr sz="2750" spc="-160" dirty="0">
                <a:solidFill>
                  <a:srgbClr val="332C2C"/>
                </a:solidFill>
                <a:latin typeface="Verdana"/>
                <a:cs typeface="Verdana"/>
              </a:rPr>
              <a:t> </a:t>
            </a:r>
            <a:r>
              <a:rPr sz="2750" spc="-10" dirty="0">
                <a:solidFill>
                  <a:srgbClr val="332C2C"/>
                </a:solidFill>
                <a:latin typeface="Verdana"/>
                <a:cs typeface="Verdana"/>
              </a:rPr>
              <a:t>su</a:t>
            </a:r>
            <a:r>
              <a:rPr sz="2750" spc="-160" dirty="0">
                <a:solidFill>
                  <a:srgbClr val="332C2C"/>
                </a:solidFill>
                <a:latin typeface="Verdana"/>
                <a:cs typeface="Verdana"/>
              </a:rPr>
              <a:t> </a:t>
            </a:r>
            <a:r>
              <a:rPr sz="2750" spc="45" dirty="0">
                <a:solidFill>
                  <a:srgbClr val="332C2C"/>
                </a:solidFill>
                <a:latin typeface="Verdana"/>
                <a:cs typeface="Verdana"/>
              </a:rPr>
              <a:t>simplicidad</a:t>
            </a:r>
            <a:r>
              <a:rPr sz="2750" spc="-160" dirty="0">
                <a:solidFill>
                  <a:srgbClr val="332C2C"/>
                </a:solidFill>
                <a:latin typeface="Verdana"/>
                <a:cs typeface="Verdana"/>
              </a:rPr>
              <a:t> </a:t>
            </a:r>
            <a:r>
              <a:rPr sz="2750" spc="-155" dirty="0">
                <a:solidFill>
                  <a:srgbClr val="332C2C"/>
                </a:solidFill>
                <a:latin typeface="Verdana"/>
                <a:cs typeface="Verdana"/>
              </a:rPr>
              <a:t>y </a:t>
            </a:r>
            <a:r>
              <a:rPr sz="2750" dirty="0">
                <a:solidFill>
                  <a:srgbClr val="332C2C"/>
                </a:solidFill>
                <a:latin typeface="Verdana"/>
                <a:cs typeface="Verdana"/>
              </a:rPr>
              <a:t>eﬁcacia</a:t>
            </a:r>
            <a:r>
              <a:rPr sz="2750" spc="-160" dirty="0">
                <a:solidFill>
                  <a:srgbClr val="332C2C"/>
                </a:solidFill>
                <a:latin typeface="Verdana"/>
                <a:cs typeface="Verdana"/>
              </a:rPr>
              <a:t> </a:t>
            </a:r>
            <a:r>
              <a:rPr sz="2750" spc="40" dirty="0">
                <a:solidFill>
                  <a:srgbClr val="332C2C"/>
                </a:solidFill>
                <a:latin typeface="Verdana"/>
                <a:cs typeface="Verdana"/>
              </a:rPr>
              <a:t>en </a:t>
            </a:r>
            <a:r>
              <a:rPr sz="2750" spc="-40" dirty="0">
                <a:solidFill>
                  <a:srgbClr val="332C2C"/>
                </a:solidFill>
                <a:latin typeface="Verdana"/>
                <a:cs typeface="Verdana"/>
              </a:rPr>
              <a:t>grafos</a:t>
            </a:r>
            <a:r>
              <a:rPr sz="2750" spc="-220" dirty="0">
                <a:solidFill>
                  <a:srgbClr val="332C2C"/>
                </a:solidFill>
                <a:latin typeface="Verdana"/>
                <a:cs typeface="Verdana"/>
              </a:rPr>
              <a:t> </a:t>
            </a:r>
            <a:r>
              <a:rPr sz="2750" spc="80" dirty="0">
                <a:solidFill>
                  <a:srgbClr val="332C2C"/>
                </a:solidFill>
                <a:latin typeface="Verdana"/>
                <a:cs typeface="Verdana"/>
              </a:rPr>
              <a:t>no</a:t>
            </a:r>
            <a:r>
              <a:rPr sz="2750" spc="-220" dirty="0">
                <a:solidFill>
                  <a:srgbClr val="332C2C"/>
                </a:solidFill>
                <a:latin typeface="Verdana"/>
                <a:cs typeface="Verdana"/>
              </a:rPr>
              <a:t> </a:t>
            </a:r>
            <a:r>
              <a:rPr sz="2750" spc="-10" dirty="0">
                <a:solidFill>
                  <a:srgbClr val="332C2C"/>
                </a:solidFill>
                <a:latin typeface="Verdana"/>
                <a:cs typeface="Verdana"/>
              </a:rPr>
              <a:t>ponderados.</a:t>
            </a:r>
            <a:r>
              <a:rPr sz="2750" spc="-210" dirty="0">
                <a:solidFill>
                  <a:srgbClr val="332C2C"/>
                </a:solidFill>
                <a:latin typeface="Verdana"/>
                <a:cs typeface="Verdana"/>
              </a:rPr>
              <a:t> </a:t>
            </a:r>
            <a:r>
              <a:rPr sz="2750" spc="-20" dirty="0">
                <a:solidFill>
                  <a:srgbClr val="332C2C"/>
                </a:solidFill>
                <a:latin typeface="Verdana"/>
                <a:cs typeface="Verdana"/>
              </a:rPr>
              <a:t>Además,</a:t>
            </a:r>
            <a:r>
              <a:rPr sz="2750" spc="-220" dirty="0">
                <a:solidFill>
                  <a:srgbClr val="332C2C"/>
                </a:solidFill>
                <a:latin typeface="Verdana"/>
                <a:cs typeface="Verdana"/>
              </a:rPr>
              <a:t> </a:t>
            </a:r>
            <a:r>
              <a:rPr sz="2750" spc="-10" dirty="0">
                <a:solidFill>
                  <a:srgbClr val="332C2C"/>
                </a:solidFill>
                <a:latin typeface="Verdana"/>
                <a:cs typeface="Verdana"/>
              </a:rPr>
              <a:t>garantiza </a:t>
            </a:r>
            <a:r>
              <a:rPr sz="2750" spc="85" dirty="0">
                <a:solidFill>
                  <a:srgbClr val="332C2C"/>
                </a:solidFill>
                <a:latin typeface="Verdana"/>
                <a:cs typeface="Verdana"/>
              </a:rPr>
              <a:t>que</a:t>
            </a:r>
            <a:r>
              <a:rPr sz="2750" spc="-140" dirty="0">
                <a:solidFill>
                  <a:srgbClr val="332C2C"/>
                </a:solidFill>
                <a:latin typeface="Verdana"/>
                <a:cs typeface="Verdana"/>
              </a:rPr>
              <a:t> </a:t>
            </a:r>
            <a:r>
              <a:rPr sz="2750" spc="-50" dirty="0">
                <a:solidFill>
                  <a:srgbClr val="332C2C"/>
                </a:solidFill>
                <a:latin typeface="Verdana"/>
                <a:cs typeface="Verdana"/>
              </a:rPr>
              <a:t>se</a:t>
            </a:r>
            <a:r>
              <a:rPr sz="2750" spc="-135" dirty="0">
                <a:solidFill>
                  <a:srgbClr val="332C2C"/>
                </a:solidFill>
                <a:latin typeface="Verdana"/>
                <a:cs typeface="Verdana"/>
              </a:rPr>
              <a:t> </a:t>
            </a:r>
            <a:r>
              <a:rPr sz="2750" dirty="0">
                <a:solidFill>
                  <a:srgbClr val="332C2C"/>
                </a:solidFill>
                <a:latin typeface="Verdana"/>
                <a:cs typeface="Verdana"/>
              </a:rPr>
              <a:t>encuentre</a:t>
            </a:r>
            <a:r>
              <a:rPr sz="2750" spc="-140" dirty="0">
                <a:solidFill>
                  <a:srgbClr val="332C2C"/>
                </a:solidFill>
                <a:latin typeface="Verdana"/>
                <a:cs typeface="Verdana"/>
              </a:rPr>
              <a:t> </a:t>
            </a:r>
            <a:r>
              <a:rPr sz="2750" spc="-35" dirty="0">
                <a:solidFill>
                  <a:srgbClr val="332C2C"/>
                </a:solidFill>
                <a:latin typeface="Verdana"/>
                <a:cs typeface="Verdana"/>
              </a:rPr>
              <a:t>la</a:t>
            </a:r>
            <a:r>
              <a:rPr sz="2750" spc="-135" dirty="0">
                <a:solidFill>
                  <a:srgbClr val="332C2C"/>
                </a:solidFill>
                <a:latin typeface="Verdana"/>
                <a:cs typeface="Verdana"/>
              </a:rPr>
              <a:t> </a:t>
            </a:r>
            <a:r>
              <a:rPr sz="2750" dirty="0">
                <a:solidFill>
                  <a:srgbClr val="332C2C"/>
                </a:solidFill>
                <a:latin typeface="Verdana"/>
                <a:cs typeface="Verdana"/>
              </a:rPr>
              <a:t>solución</a:t>
            </a:r>
            <a:r>
              <a:rPr sz="2750" spc="-140" dirty="0">
                <a:solidFill>
                  <a:srgbClr val="332C2C"/>
                </a:solidFill>
                <a:latin typeface="Verdana"/>
                <a:cs typeface="Verdana"/>
              </a:rPr>
              <a:t> </a:t>
            </a:r>
            <a:r>
              <a:rPr sz="2750" dirty="0">
                <a:solidFill>
                  <a:srgbClr val="332C2C"/>
                </a:solidFill>
                <a:latin typeface="Verdana"/>
                <a:cs typeface="Verdana"/>
              </a:rPr>
              <a:t>más</a:t>
            </a:r>
            <a:r>
              <a:rPr sz="2750" spc="-135" dirty="0">
                <a:solidFill>
                  <a:srgbClr val="332C2C"/>
                </a:solidFill>
                <a:latin typeface="Verdana"/>
                <a:cs typeface="Verdana"/>
              </a:rPr>
              <a:t> </a:t>
            </a:r>
            <a:r>
              <a:rPr sz="2750" spc="-65" dirty="0">
                <a:solidFill>
                  <a:srgbClr val="332C2C"/>
                </a:solidFill>
                <a:latin typeface="Verdana"/>
                <a:cs typeface="Verdana"/>
              </a:rPr>
              <a:t>corta,</a:t>
            </a:r>
            <a:r>
              <a:rPr sz="2750" spc="-140" dirty="0">
                <a:solidFill>
                  <a:srgbClr val="332C2C"/>
                </a:solidFill>
                <a:latin typeface="Verdana"/>
                <a:cs typeface="Verdana"/>
              </a:rPr>
              <a:t> </a:t>
            </a:r>
            <a:r>
              <a:rPr sz="2750" spc="-25" dirty="0">
                <a:solidFill>
                  <a:srgbClr val="332C2C"/>
                </a:solidFill>
                <a:latin typeface="Verdana"/>
                <a:cs typeface="Verdana"/>
              </a:rPr>
              <a:t>lo </a:t>
            </a:r>
            <a:r>
              <a:rPr sz="2750" spc="85" dirty="0">
                <a:solidFill>
                  <a:srgbClr val="332C2C"/>
                </a:solidFill>
                <a:latin typeface="Verdana"/>
                <a:cs typeface="Verdana"/>
              </a:rPr>
              <a:t>que</a:t>
            </a:r>
            <a:r>
              <a:rPr sz="2750" spc="-160" dirty="0">
                <a:solidFill>
                  <a:srgbClr val="332C2C"/>
                </a:solidFill>
                <a:latin typeface="Verdana"/>
                <a:cs typeface="Verdana"/>
              </a:rPr>
              <a:t> </a:t>
            </a:r>
            <a:r>
              <a:rPr sz="2750" dirty="0">
                <a:solidFill>
                  <a:srgbClr val="332C2C"/>
                </a:solidFill>
                <a:latin typeface="Verdana"/>
                <a:cs typeface="Verdana"/>
              </a:rPr>
              <a:t>lo</a:t>
            </a:r>
            <a:r>
              <a:rPr sz="2750" spc="-160" dirty="0">
                <a:solidFill>
                  <a:srgbClr val="332C2C"/>
                </a:solidFill>
                <a:latin typeface="Verdana"/>
                <a:cs typeface="Verdana"/>
              </a:rPr>
              <a:t> </a:t>
            </a:r>
            <a:r>
              <a:rPr sz="2750" dirty="0">
                <a:solidFill>
                  <a:srgbClr val="332C2C"/>
                </a:solidFill>
                <a:latin typeface="Verdana"/>
                <a:cs typeface="Verdana"/>
              </a:rPr>
              <a:t>hace</a:t>
            </a:r>
            <a:r>
              <a:rPr sz="2750" spc="-160" dirty="0">
                <a:solidFill>
                  <a:srgbClr val="332C2C"/>
                </a:solidFill>
                <a:latin typeface="Verdana"/>
                <a:cs typeface="Verdana"/>
              </a:rPr>
              <a:t> </a:t>
            </a:r>
            <a:r>
              <a:rPr sz="2750" dirty="0">
                <a:solidFill>
                  <a:srgbClr val="332C2C"/>
                </a:solidFill>
                <a:latin typeface="Verdana"/>
                <a:cs typeface="Verdana"/>
              </a:rPr>
              <a:t>ideal</a:t>
            </a:r>
            <a:r>
              <a:rPr sz="2750" spc="-155" dirty="0">
                <a:solidFill>
                  <a:srgbClr val="332C2C"/>
                </a:solidFill>
                <a:latin typeface="Verdana"/>
                <a:cs typeface="Verdana"/>
              </a:rPr>
              <a:t> </a:t>
            </a:r>
            <a:r>
              <a:rPr sz="2750" spc="-40" dirty="0">
                <a:solidFill>
                  <a:srgbClr val="332C2C"/>
                </a:solidFill>
                <a:latin typeface="Verdana"/>
                <a:cs typeface="Verdana"/>
              </a:rPr>
              <a:t>para</a:t>
            </a:r>
            <a:r>
              <a:rPr sz="2750" spc="-160" dirty="0">
                <a:solidFill>
                  <a:srgbClr val="332C2C"/>
                </a:solidFill>
                <a:latin typeface="Verdana"/>
                <a:cs typeface="Verdana"/>
              </a:rPr>
              <a:t> </a:t>
            </a:r>
            <a:r>
              <a:rPr sz="2750" dirty="0">
                <a:solidFill>
                  <a:srgbClr val="332C2C"/>
                </a:solidFill>
                <a:latin typeface="Verdana"/>
                <a:cs typeface="Verdana"/>
              </a:rPr>
              <a:t>aplicaciones</a:t>
            </a:r>
            <a:r>
              <a:rPr sz="2750" spc="-160" dirty="0">
                <a:solidFill>
                  <a:srgbClr val="332C2C"/>
                </a:solidFill>
                <a:latin typeface="Verdana"/>
                <a:cs typeface="Verdana"/>
              </a:rPr>
              <a:t> </a:t>
            </a:r>
            <a:r>
              <a:rPr sz="2750" spc="85" dirty="0">
                <a:solidFill>
                  <a:srgbClr val="332C2C"/>
                </a:solidFill>
                <a:latin typeface="Verdana"/>
                <a:cs typeface="Verdana"/>
              </a:rPr>
              <a:t>donde </a:t>
            </a:r>
            <a:r>
              <a:rPr sz="2750" spc="-35" dirty="0">
                <a:solidFill>
                  <a:srgbClr val="332C2C"/>
                </a:solidFill>
                <a:latin typeface="Verdana"/>
                <a:cs typeface="Verdana"/>
              </a:rPr>
              <a:t>la</a:t>
            </a:r>
            <a:r>
              <a:rPr sz="2750" spc="-210" dirty="0">
                <a:solidFill>
                  <a:srgbClr val="332C2C"/>
                </a:solidFill>
                <a:latin typeface="Verdana"/>
                <a:cs typeface="Verdana"/>
              </a:rPr>
              <a:t> </a:t>
            </a:r>
            <a:r>
              <a:rPr sz="2750" spc="65" dirty="0">
                <a:solidFill>
                  <a:srgbClr val="332C2C"/>
                </a:solidFill>
                <a:latin typeface="Verdana"/>
                <a:cs typeface="Verdana"/>
              </a:rPr>
              <a:t>longitud</a:t>
            </a:r>
            <a:r>
              <a:rPr sz="2750" spc="-204" dirty="0">
                <a:solidFill>
                  <a:srgbClr val="332C2C"/>
                </a:solidFill>
                <a:latin typeface="Verdana"/>
                <a:cs typeface="Verdana"/>
              </a:rPr>
              <a:t> </a:t>
            </a:r>
            <a:r>
              <a:rPr sz="2750" dirty="0">
                <a:solidFill>
                  <a:srgbClr val="332C2C"/>
                </a:solidFill>
                <a:latin typeface="Verdana"/>
                <a:cs typeface="Verdana"/>
              </a:rPr>
              <a:t>del</a:t>
            </a:r>
            <a:r>
              <a:rPr sz="2750" spc="-210" dirty="0">
                <a:solidFill>
                  <a:srgbClr val="332C2C"/>
                </a:solidFill>
                <a:latin typeface="Verdana"/>
                <a:cs typeface="Verdana"/>
              </a:rPr>
              <a:t> </a:t>
            </a:r>
            <a:r>
              <a:rPr sz="2750" spc="70" dirty="0">
                <a:solidFill>
                  <a:srgbClr val="332C2C"/>
                </a:solidFill>
                <a:latin typeface="Verdana"/>
                <a:cs typeface="Verdana"/>
              </a:rPr>
              <a:t>camino</a:t>
            </a:r>
            <a:r>
              <a:rPr sz="2750" spc="-204" dirty="0">
                <a:solidFill>
                  <a:srgbClr val="332C2C"/>
                </a:solidFill>
                <a:latin typeface="Verdana"/>
                <a:cs typeface="Verdana"/>
              </a:rPr>
              <a:t> </a:t>
            </a:r>
            <a:r>
              <a:rPr sz="2750" spc="-50" dirty="0">
                <a:solidFill>
                  <a:srgbClr val="332C2C"/>
                </a:solidFill>
                <a:latin typeface="Verdana"/>
                <a:cs typeface="Verdana"/>
              </a:rPr>
              <a:t>es</a:t>
            </a:r>
            <a:r>
              <a:rPr sz="2750" spc="-210" dirty="0">
                <a:solidFill>
                  <a:srgbClr val="332C2C"/>
                </a:solidFill>
                <a:latin typeface="Verdana"/>
                <a:cs typeface="Verdana"/>
              </a:rPr>
              <a:t> </a:t>
            </a:r>
            <a:r>
              <a:rPr sz="2750" spc="-55" dirty="0">
                <a:solidFill>
                  <a:srgbClr val="332C2C"/>
                </a:solidFill>
                <a:latin typeface="Verdana"/>
                <a:cs typeface="Verdana"/>
              </a:rPr>
              <a:t>crítica.</a:t>
            </a:r>
            <a:r>
              <a:rPr sz="2750" spc="-204" dirty="0">
                <a:solidFill>
                  <a:srgbClr val="332C2C"/>
                </a:solidFill>
                <a:latin typeface="Verdana"/>
                <a:cs typeface="Verdana"/>
              </a:rPr>
              <a:t> </a:t>
            </a:r>
            <a:r>
              <a:rPr sz="2750" spc="-50" dirty="0">
                <a:solidFill>
                  <a:srgbClr val="332C2C"/>
                </a:solidFill>
                <a:latin typeface="Verdana"/>
                <a:cs typeface="Verdana"/>
              </a:rPr>
              <a:t>Su</a:t>
            </a:r>
            <a:r>
              <a:rPr sz="2750" spc="-210" dirty="0">
                <a:solidFill>
                  <a:srgbClr val="332C2C"/>
                </a:solidFill>
                <a:latin typeface="Verdana"/>
                <a:cs typeface="Verdana"/>
              </a:rPr>
              <a:t> </a:t>
            </a:r>
            <a:r>
              <a:rPr sz="2750" dirty="0">
                <a:solidFill>
                  <a:srgbClr val="332C2C"/>
                </a:solidFill>
                <a:latin typeface="Verdana"/>
                <a:cs typeface="Verdana"/>
              </a:rPr>
              <a:t>uso</a:t>
            </a:r>
            <a:r>
              <a:rPr sz="2750" spc="-204" dirty="0">
                <a:solidFill>
                  <a:srgbClr val="332C2C"/>
                </a:solidFill>
                <a:latin typeface="Verdana"/>
                <a:cs typeface="Verdana"/>
              </a:rPr>
              <a:t> </a:t>
            </a:r>
            <a:r>
              <a:rPr sz="2750" spc="40" dirty="0">
                <a:solidFill>
                  <a:srgbClr val="332C2C"/>
                </a:solidFill>
                <a:latin typeface="Verdana"/>
                <a:cs typeface="Verdana"/>
              </a:rPr>
              <a:t>en </a:t>
            </a:r>
            <a:r>
              <a:rPr sz="2750" spc="-55" dirty="0">
                <a:solidFill>
                  <a:srgbClr val="332C2C"/>
                </a:solidFill>
                <a:latin typeface="Verdana"/>
                <a:cs typeface="Verdana"/>
              </a:rPr>
              <a:t>diversas</a:t>
            </a:r>
            <a:r>
              <a:rPr sz="2750" spc="-175" dirty="0">
                <a:solidFill>
                  <a:srgbClr val="332C2C"/>
                </a:solidFill>
                <a:latin typeface="Verdana"/>
                <a:cs typeface="Verdana"/>
              </a:rPr>
              <a:t> </a:t>
            </a:r>
            <a:r>
              <a:rPr sz="2750" spc="-70" dirty="0">
                <a:solidFill>
                  <a:srgbClr val="332C2C"/>
                </a:solidFill>
                <a:latin typeface="Verdana"/>
                <a:cs typeface="Verdana"/>
              </a:rPr>
              <a:t>áreas</a:t>
            </a:r>
            <a:r>
              <a:rPr sz="2750" spc="-175" dirty="0">
                <a:solidFill>
                  <a:srgbClr val="332C2C"/>
                </a:solidFill>
                <a:latin typeface="Verdana"/>
                <a:cs typeface="Verdana"/>
              </a:rPr>
              <a:t> </a:t>
            </a:r>
            <a:r>
              <a:rPr sz="2750" dirty="0">
                <a:solidFill>
                  <a:srgbClr val="332C2C"/>
                </a:solidFill>
                <a:latin typeface="Verdana"/>
                <a:cs typeface="Verdana"/>
              </a:rPr>
              <a:t>demuestra</a:t>
            </a:r>
            <a:r>
              <a:rPr sz="2750" spc="-175" dirty="0">
                <a:solidFill>
                  <a:srgbClr val="332C2C"/>
                </a:solidFill>
                <a:latin typeface="Verdana"/>
                <a:cs typeface="Verdana"/>
              </a:rPr>
              <a:t> </a:t>
            </a:r>
            <a:r>
              <a:rPr sz="2750" spc="-10" dirty="0">
                <a:solidFill>
                  <a:srgbClr val="332C2C"/>
                </a:solidFill>
                <a:latin typeface="Verdana"/>
                <a:cs typeface="Verdana"/>
              </a:rPr>
              <a:t>su</a:t>
            </a:r>
            <a:r>
              <a:rPr sz="2750" spc="-175" dirty="0">
                <a:solidFill>
                  <a:srgbClr val="332C2C"/>
                </a:solidFill>
                <a:latin typeface="Verdana"/>
                <a:cs typeface="Verdana"/>
              </a:rPr>
              <a:t> </a:t>
            </a:r>
            <a:r>
              <a:rPr sz="2750" spc="-10" dirty="0">
                <a:solidFill>
                  <a:srgbClr val="332C2C"/>
                </a:solidFill>
                <a:latin typeface="Verdana"/>
                <a:cs typeface="Verdana"/>
              </a:rPr>
              <a:t>versatilidad.</a:t>
            </a:r>
            <a:endParaRPr sz="2750">
              <a:latin typeface="Verdana"/>
              <a:cs typeface="Verdana"/>
            </a:endParaRPr>
          </a:p>
        </p:txBody>
      </p:sp>
      <p:sp>
        <p:nvSpPr>
          <p:cNvPr id="10" name="object 10"/>
          <p:cNvSpPr txBox="1">
            <a:spLocks noGrp="1"/>
          </p:cNvSpPr>
          <p:nvPr>
            <p:ph type="title"/>
          </p:nvPr>
        </p:nvSpPr>
        <p:spPr>
          <a:prstGeom prst="rect">
            <a:avLst/>
          </a:prstGeom>
        </p:spPr>
        <p:txBody>
          <a:bodyPr vert="horz" wrap="square" lIns="0" tIns="351008" rIns="0" bIns="0" rtlCol="0">
            <a:spAutoFit/>
          </a:bodyPr>
          <a:lstStyle/>
          <a:p>
            <a:pPr marL="7524750">
              <a:lnSpc>
                <a:spcPct val="100000"/>
              </a:lnSpc>
              <a:spcBef>
                <a:spcPts val="100"/>
              </a:spcBef>
            </a:pPr>
            <a:r>
              <a:rPr spc="-260" dirty="0"/>
              <a:t>Ventajas</a:t>
            </a:r>
            <a:r>
              <a:rPr spc="-290" dirty="0"/>
              <a:t> </a:t>
            </a:r>
            <a:r>
              <a:rPr spc="-145" dirty="0"/>
              <a:t>del</a:t>
            </a:r>
            <a:r>
              <a:rPr spc="-290" dirty="0"/>
              <a:t> </a:t>
            </a:r>
            <a:r>
              <a:rPr spc="-470" dirty="0"/>
              <a:t>BFS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091970"/>
            <a:ext cx="2929255" cy="4195445"/>
          </a:xfrm>
          <a:custGeom>
            <a:avLst/>
            <a:gdLst/>
            <a:ahLst/>
            <a:cxnLst/>
            <a:rect l="l" t="t" r="r" b="b"/>
            <a:pathLst>
              <a:path w="2929255" h="4195445">
                <a:moveTo>
                  <a:pt x="0" y="0"/>
                </a:moveTo>
                <a:lnTo>
                  <a:pt x="35896" y="29865"/>
                </a:lnTo>
                <a:lnTo>
                  <a:pt x="69718" y="58874"/>
                </a:lnTo>
                <a:lnTo>
                  <a:pt x="103228" y="88438"/>
                </a:lnTo>
                <a:lnTo>
                  <a:pt x="136431" y="118546"/>
                </a:lnTo>
                <a:lnTo>
                  <a:pt x="169333" y="149188"/>
                </a:lnTo>
                <a:lnTo>
                  <a:pt x="201940" y="180354"/>
                </a:lnTo>
                <a:lnTo>
                  <a:pt x="234258" y="212035"/>
                </a:lnTo>
                <a:lnTo>
                  <a:pt x="266292" y="244219"/>
                </a:lnTo>
                <a:lnTo>
                  <a:pt x="298048" y="276898"/>
                </a:lnTo>
                <a:lnTo>
                  <a:pt x="329531" y="310060"/>
                </a:lnTo>
                <a:lnTo>
                  <a:pt x="360747" y="343696"/>
                </a:lnTo>
                <a:lnTo>
                  <a:pt x="391703" y="377796"/>
                </a:lnTo>
                <a:lnTo>
                  <a:pt x="422402" y="412349"/>
                </a:lnTo>
                <a:lnTo>
                  <a:pt x="452853" y="447346"/>
                </a:lnTo>
                <a:lnTo>
                  <a:pt x="483059" y="482776"/>
                </a:lnTo>
                <a:lnTo>
                  <a:pt x="513026" y="518630"/>
                </a:lnTo>
                <a:lnTo>
                  <a:pt x="542761" y="554897"/>
                </a:lnTo>
                <a:lnTo>
                  <a:pt x="572269" y="591567"/>
                </a:lnTo>
                <a:lnTo>
                  <a:pt x="601555" y="628630"/>
                </a:lnTo>
                <a:lnTo>
                  <a:pt x="630626" y="666077"/>
                </a:lnTo>
                <a:lnTo>
                  <a:pt x="659487" y="703896"/>
                </a:lnTo>
                <a:lnTo>
                  <a:pt x="688143" y="742078"/>
                </a:lnTo>
                <a:lnTo>
                  <a:pt x="716600" y="780613"/>
                </a:lnTo>
                <a:lnTo>
                  <a:pt x="744865" y="819491"/>
                </a:lnTo>
                <a:lnTo>
                  <a:pt x="772942" y="858702"/>
                </a:lnTo>
                <a:lnTo>
                  <a:pt x="800838" y="898235"/>
                </a:lnTo>
                <a:lnTo>
                  <a:pt x="828558" y="938080"/>
                </a:lnTo>
                <a:lnTo>
                  <a:pt x="856107" y="978228"/>
                </a:lnTo>
                <a:lnTo>
                  <a:pt x="883492" y="1018668"/>
                </a:lnTo>
                <a:lnTo>
                  <a:pt x="910718" y="1059391"/>
                </a:lnTo>
                <a:lnTo>
                  <a:pt x="937790" y="1100385"/>
                </a:lnTo>
                <a:lnTo>
                  <a:pt x="964715" y="1141642"/>
                </a:lnTo>
                <a:lnTo>
                  <a:pt x="991498" y="1183151"/>
                </a:lnTo>
                <a:lnTo>
                  <a:pt x="1018145" y="1224902"/>
                </a:lnTo>
                <a:lnTo>
                  <a:pt x="1044661" y="1266884"/>
                </a:lnTo>
                <a:lnTo>
                  <a:pt x="1071053" y="1309089"/>
                </a:lnTo>
                <a:lnTo>
                  <a:pt x="1097325" y="1351505"/>
                </a:lnTo>
                <a:lnTo>
                  <a:pt x="1123484" y="1394122"/>
                </a:lnTo>
                <a:lnTo>
                  <a:pt x="1149534" y="1436931"/>
                </a:lnTo>
                <a:lnTo>
                  <a:pt x="1175483" y="1479922"/>
                </a:lnTo>
                <a:lnTo>
                  <a:pt x="1201335" y="1523084"/>
                </a:lnTo>
                <a:lnTo>
                  <a:pt x="1227096" y="1566407"/>
                </a:lnTo>
                <a:lnTo>
                  <a:pt x="1252773" y="1609882"/>
                </a:lnTo>
                <a:lnTo>
                  <a:pt x="1278369" y="1653497"/>
                </a:lnTo>
                <a:lnTo>
                  <a:pt x="1303892" y="1697244"/>
                </a:lnTo>
                <a:lnTo>
                  <a:pt x="1329347" y="1741112"/>
                </a:lnTo>
                <a:lnTo>
                  <a:pt x="1354739" y="1785090"/>
                </a:lnTo>
                <a:lnTo>
                  <a:pt x="1380075" y="1829170"/>
                </a:lnTo>
                <a:lnTo>
                  <a:pt x="1405359" y="1873340"/>
                </a:lnTo>
                <a:lnTo>
                  <a:pt x="1430598" y="1917590"/>
                </a:lnTo>
                <a:lnTo>
                  <a:pt x="1455798" y="1961912"/>
                </a:lnTo>
                <a:lnTo>
                  <a:pt x="1480963" y="2006293"/>
                </a:lnTo>
                <a:lnTo>
                  <a:pt x="1506100" y="2050726"/>
                </a:lnTo>
                <a:lnTo>
                  <a:pt x="1531214" y="2095198"/>
                </a:lnTo>
                <a:lnTo>
                  <a:pt x="1556311" y="2139701"/>
                </a:lnTo>
                <a:lnTo>
                  <a:pt x="1581397" y="2184224"/>
                </a:lnTo>
                <a:lnTo>
                  <a:pt x="1606477" y="2228757"/>
                </a:lnTo>
                <a:lnTo>
                  <a:pt x="1631557" y="2273290"/>
                </a:lnTo>
                <a:lnTo>
                  <a:pt x="1656643" y="2317812"/>
                </a:lnTo>
                <a:lnTo>
                  <a:pt x="1681740" y="2362315"/>
                </a:lnTo>
                <a:lnTo>
                  <a:pt x="1706854" y="2406787"/>
                </a:lnTo>
                <a:lnTo>
                  <a:pt x="1731991" y="2451219"/>
                </a:lnTo>
                <a:lnTo>
                  <a:pt x="1757157" y="2495600"/>
                </a:lnTo>
                <a:lnTo>
                  <a:pt x="1782356" y="2539921"/>
                </a:lnTo>
                <a:lnTo>
                  <a:pt x="1807595" y="2584172"/>
                </a:lnTo>
                <a:lnTo>
                  <a:pt x="1832879" y="2628342"/>
                </a:lnTo>
                <a:lnTo>
                  <a:pt x="1858215" y="2672421"/>
                </a:lnTo>
                <a:lnTo>
                  <a:pt x="1883607" y="2716399"/>
                </a:lnTo>
                <a:lnTo>
                  <a:pt x="1909062" y="2760266"/>
                </a:lnTo>
                <a:lnTo>
                  <a:pt x="1934585" y="2804013"/>
                </a:lnTo>
                <a:lnTo>
                  <a:pt x="1960181" y="2847628"/>
                </a:lnTo>
                <a:lnTo>
                  <a:pt x="1985857" y="2891103"/>
                </a:lnTo>
                <a:lnTo>
                  <a:pt x="2011618" y="2934426"/>
                </a:lnTo>
                <a:lnTo>
                  <a:pt x="2037470" y="2977588"/>
                </a:lnTo>
                <a:lnTo>
                  <a:pt x="2063419" y="3020578"/>
                </a:lnTo>
                <a:lnTo>
                  <a:pt x="2089470" y="3063387"/>
                </a:lnTo>
                <a:lnTo>
                  <a:pt x="2115628" y="3106005"/>
                </a:lnTo>
                <a:lnTo>
                  <a:pt x="2141900" y="3148420"/>
                </a:lnTo>
                <a:lnTo>
                  <a:pt x="2168292" y="3190625"/>
                </a:lnTo>
                <a:lnTo>
                  <a:pt x="2194808" y="3232607"/>
                </a:lnTo>
                <a:lnTo>
                  <a:pt x="2221455" y="3274358"/>
                </a:lnTo>
                <a:lnTo>
                  <a:pt x="2248237" y="3315866"/>
                </a:lnTo>
                <a:lnTo>
                  <a:pt x="2275162" y="3357123"/>
                </a:lnTo>
                <a:lnTo>
                  <a:pt x="2302235" y="3398118"/>
                </a:lnTo>
                <a:lnTo>
                  <a:pt x="2329460" y="3438840"/>
                </a:lnTo>
                <a:lnTo>
                  <a:pt x="2356845" y="3479280"/>
                </a:lnTo>
                <a:lnTo>
                  <a:pt x="2384394" y="3519428"/>
                </a:lnTo>
                <a:lnTo>
                  <a:pt x="2412114" y="3559274"/>
                </a:lnTo>
                <a:lnTo>
                  <a:pt x="2440010" y="3598807"/>
                </a:lnTo>
                <a:lnTo>
                  <a:pt x="2468087" y="3638017"/>
                </a:lnTo>
                <a:lnTo>
                  <a:pt x="2496351" y="3676895"/>
                </a:lnTo>
                <a:lnTo>
                  <a:pt x="2524809" y="3715430"/>
                </a:lnTo>
                <a:lnTo>
                  <a:pt x="2553465" y="3753612"/>
                </a:lnTo>
                <a:lnTo>
                  <a:pt x="2582326" y="3791431"/>
                </a:lnTo>
                <a:lnTo>
                  <a:pt x="2611396" y="3828878"/>
                </a:lnTo>
                <a:lnTo>
                  <a:pt x="2640682" y="3865941"/>
                </a:lnTo>
                <a:lnTo>
                  <a:pt x="2670190" y="3902611"/>
                </a:lnTo>
                <a:lnTo>
                  <a:pt x="2699925" y="3938878"/>
                </a:lnTo>
                <a:lnTo>
                  <a:pt x="2729892" y="3974732"/>
                </a:lnTo>
                <a:lnTo>
                  <a:pt x="2760098" y="4010162"/>
                </a:lnTo>
                <a:lnTo>
                  <a:pt x="2790548" y="4045159"/>
                </a:lnTo>
                <a:lnTo>
                  <a:pt x="2821248" y="4079712"/>
                </a:lnTo>
                <a:lnTo>
                  <a:pt x="2852203" y="4113812"/>
                </a:lnTo>
                <a:lnTo>
                  <a:pt x="2883419" y="4147448"/>
                </a:lnTo>
                <a:lnTo>
                  <a:pt x="2914903" y="4180611"/>
                </a:lnTo>
                <a:lnTo>
                  <a:pt x="2928913" y="4195028"/>
                </a:lnTo>
              </a:path>
            </a:pathLst>
          </a:custGeom>
          <a:ln w="24997">
            <a:solidFill>
              <a:srgbClr val="332C2C"/>
            </a:solidFill>
          </a:ln>
        </p:spPr>
        <p:txBody>
          <a:bodyPr wrap="square" lIns="0" tIns="0" rIns="0" bIns="0" rtlCol="0"/>
          <a:lstStyle/>
          <a:p>
            <a:endParaRPr/>
          </a:p>
        </p:txBody>
      </p:sp>
      <p:grpSp>
        <p:nvGrpSpPr>
          <p:cNvPr id="3" name="object 3"/>
          <p:cNvGrpSpPr/>
          <p:nvPr/>
        </p:nvGrpSpPr>
        <p:grpSpPr>
          <a:xfrm>
            <a:off x="1054" y="548843"/>
            <a:ext cx="18287365" cy="9251950"/>
            <a:chOff x="1054" y="548843"/>
            <a:chExt cx="18287365" cy="9251950"/>
          </a:xfrm>
        </p:grpSpPr>
        <p:pic>
          <p:nvPicPr>
            <p:cNvPr id="4" name="object 4"/>
            <p:cNvPicPr/>
            <p:nvPr/>
          </p:nvPicPr>
          <p:blipFill>
            <a:blip r:embed="rId2" cstate="print"/>
            <a:stretch>
              <a:fillRect/>
            </a:stretch>
          </p:blipFill>
          <p:spPr>
            <a:xfrm>
              <a:off x="10809937" y="1091190"/>
              <a:ext cx="6470649" cy="8261348"/>
            </a:xfrm>
            <a:prstGeom prst="rect">
              <a:avLst/>
            </a:prstGeom>
          </p:spPr>
        </p:pic>
        <p:sp>
          <p:nvSpPr>
            <p:cNvPr id="5" name="object 5"/>
            <p:cNvSpPr/>
            <p:nvPr/>
          </p:nvSpPr>
          <p:spPr>
            <a:xfrm>
              <a:off x="1054" y="548843"/>
              <a:ext cx="18287365" cy="9251950"/>
            </a:xfrm>
            <a:custGeom>
              <a:avLst/>
              <a:gdLst/>
              <a:ahLst/>
              <a:cxnLst/>
              <a:rect l="l" t="t" r="r" b="b"/>
              <a:pathLst>
                <a:path w="18287365" h="9251950">
                  <a:moveTo>
                    <a:pt x="4121569" y="3155950"/>
                  </a:moveTo>
                  <a:lnTo>
                    <a:pt x="4110888" y="3116821"/>
                  </a:lnTo>
                  <a:lnTo>
                    <a:pt x="4109694" y="3115284"/>
                  </a:lnTo>
                  <a:lnTo>
                    <a:pt x="4105198" y="3109480"/>
                  </a:lnTo>
                  <a:lnTo>
                    <a:pt x="4098544" y="3103105"/>
                  </a:lnTo>
                  <a:lnTo>
                    <a:pt x="4090898" y="3097707"/>
                  </a:lnTo>
                  <a:lnTo>
                    <a:pt x="4082288" y="3093288"/>
                  </a:lnTo>
                  <a:lnTo>
                    <a:pt x="4088460" y="3088868"/>
                  </a:lnTo>
                  <a:lnTo>
                    <a:pt x="4093718" y="3083471"/>
                  </a:lnTo>
                  <a:lnTo>
                    <a:pt x="4096486" y="3079407"/>
                  </a:lnTo>
                  <a:lnTo>
                    <a:pt x="4098099" y="3077045"/>
                  </a:lnTo>
                  <a:lnTo>
                    <a:pt x="4102697" y="3068942"/>
                  </a:lnTo>
                  <a:lnTo>
                    <a:pt x="4106011" y="3059950"/>
                  </a:lnTo>
                  <a:lnTo>
                    <a:pt x="4107992" y="3050108"/>
                  </a:lnTo>
                  <a:lnTo>
                    <a:pt x="4108666" y="3039414"/>
                  </a:lnTo>
                  <a:lnTo>
                    <a:pt x="4107091" y="3023527"/>
                  </a:lnTo>
                  <a:lnTo>
                    <a:pt x="4102404" y="3009557"/>
                  </a:lnTo>
                  <a:lnTo>
                    <a:pt x="4099483" y="3005074"/>
                  </a:lnTo>
                  <a:lnTo>
                    <a:pt x="4094581" y="2997543"/>
                  </a:lnTo>
                  <a:lnTo>
                    <a:pt x="4083634" y="2987471"/>
                  </a:lnTo>
                  <a:lnTo>
                    <a:pt x="4081157" y="2986024"/>
                  </a:lnTo>
                  <a:lnTo>
                    <a:pt x="4081157" y="3153816"/>
                  </a:lnTo>
                  <a:lnTo>
                    <a:pt x="4080243" y="3163265"/>
                  </a:lnTo>
                  <a:lnTo>
                    <a:pt x="4048137" y="3190443"/>
                  </a:lnTo>
                  <a:lnTo>
                    <a:pt x="4021950" y="3192767"/>
                  </a:lnTo>
                  <a:lnTo>
                    <a:pt x="3942753" y="3192767"/>
                  </a:lnTo>
                  <a:lnTo>
                    <a:pt x="3942753" y="3115284"/>
                  </a:lnTo>
                  <a:lnTo>
                    <a:pt x="4021950" y="3115284"/>
                  </a:lnTo>
                  <a:lnTo>
                    <a:pt x="4066552" y="3124682"/>
                  </a:lnTo>
                  <a:lnTo>
                    <a:pt x="4081157" y="3153816"/>
                  </a:lnTo>
                  <a:lnTo>
                    <a:pt x="4081157" y="2986024"/>
                  </a:lnTo>
                  <a:lnTo>
                    <a:pt x="4069969" y="2979470"/>
                  </a:lnTo>
                  <a:lnTo>
                    <a:pt x="4068165" y="2978835"/>
                  </a:lnTo>
                  <a:lnTo>
                    <a:pt x="4068165" y="3042234"/>
                  </a:lnTo>
                  <a:lnTo>
                    <a:pt x="4067302" y="3050794"/>
                  </a:lnTo>
                  <a:lnTo>
                    <a:pt x="4037342" y="3077045"/>
                  </a:lnTo>
                  <a:lnTo>
                    <a:pt x="4013492" y="3079407"/>
                  </a:lnTo>
                  <a:lnTo>
                    <a:pt x="3942753" y="3079407"/>
                  </a:lnTo>
                  <a:lnTo>
                    <a:pt x="3942753" y="3005074"/>
                  </a:lnTo>
                  <a:lnTo>
                    <a:pt x="4013492" y="3005074"/>
                  </a:lnTo>
                  <a:lnTo>
                    <a:pt x="4054424" y="3014383"/>
                  </a:lnTo>
                  <a:lnTo>
                    <a:pt x="4068165" y="3042234"/>
                  </a:lnTo>
                  <a:lnTo>
                    <a:pt x="4068165" y="2978835"/>
                  </a:lnTo>
                  <a:lnTo>
                    <a:pt x="4054030" y="2973755"/>
                  </a:lnTo>
                  <a:lnTo>
                    <a:pt x="4035793" y="2970326"/>
                  </a:lnTo>
                  <a:lnTo>
                    <a:pt x="4015282" y="2969183"/>
                  </a:lnTo>
                  <a:lnTo>
                    <a:pt x="3902341" y="2969183"/>
                  </a:lnTo>
                  <a:lnTo>
                    <a:pt x="3902341" y="3228657"/>
                  </a:lnTo>
                  <a:lnTo>
                    <a:pt x="4022293" y="3228657"/>
                  </a:lnTo>
                  <a:lnTo>
                    <a:pt x="4065066" y="3223945"/>
                  </a:lnTo>
                  <a:lnTo>
                    <a:pt x="4107294" y="3199307"/>
                  </a:lnTo>
                  <a:lnTo>
                    <a:pt x="4111447" y="3192767"/>
                  </a:lnTo>
                  <a:lnTo>
                    <a:pt x="4115219" y="3186849"/>
                  </a:lnTo>
                  <a:lnTo>
                    <a:pt x="4119981" y="3172396"/>
                  </a:lnTo>
                  <a:lnTo>
                    <a:pt x="4121569" y="3155950"/>
                  </a:lnTo>
                  <a:close/>
                </a:path>
                <a:path w="18287365" h="9251950">
                  <a:moveTo>
                    <a:pt x="4348645" y="2969183"/>
                  </a:moveTo>
                  <a:lnTo>
                    <a:pt x="4166158" y="2969183"/>
                  </a:lnTo>
                  <a:lnTo>
                    <a:pt x="4166158" y="3228657"/>
                  </a:lnTo>
                  <a:lnTo>
                    <a:pt x="4206570" y="3228657"/>
                  </a:lnTo>
                  <a:lnTo>
                    <a:pt x="4206570" y="3124682"/>
                  </a:lnTo>
                  <a:lnTo>
                    <a:pt x="4333278" y="3124682"/>
                  </a:lnTo>
                  <a:lnTo>
                    <a:pt x="4333278" y="3087776"/>
                  </a:lnTo>
                  <a:lnTo>
                    <a:pt x="4206570" y="3087776"/>
                  </a:lnTo>
                  <a:lnTo>
                    <a:pt x="4206570" y="3006102"/>
                  </a:lnTo>
                  <a:lnTo>
                    <a:pt x="4348645" y="3006102"/>
                  </a:lnTo>
                  <a:lnTo>
                    <a:pt x="4348645" y="2969183"/>
                  </a:lnTo>
                  <a:close/>
                </a:path>
                <a:path w="18287365" h="9251950">
                  <a:moveTo>
                    <a:pt x="4560379" y="3156635"/>
                  </a:moveTo>
                  <a:lnTo>
                    <a:pt x="4545952" y="3115183"/>
                  </a:lnTo>
                  <a:lnTo>
                    <a:pt x="4511967" y="3093275"/>
                  </a:lnTo>
                  <a:lnTo>
                    <a:pt x="4471670" y="3081299"/>
                  </a:lnTo>
                  <a:lnTo>
                    <a:pt x="4455922" y="3077362"/>
                  </a:lnTo>
                  <a:lnTo>
                    <a:pt x="4448619" y="3075305"/>
                  </a:lnTo>
                  <a:lnTo>
                    <a:pt x="4411726" y="3054591"/>
                  </a:lnTo>
                  <a:lnTo>
                    <a:pt x="4409503" y="3048419"/>
                  </a:lnTo>
                  <a:lnTo>
                    <a:pt x="4409503" y="3033890"/>
                  </a:lnTo>
                  <a:lnTo>
                    <a:pt x="4440186" y="3006598"/>
                  </a:lnTo>
                  <a:lnTo>
                    <a:pt x="4466653" y="3003613"/>
                  </a:lnTo>
                  <a:lnTo>
                    <a:pt x="4474413" y="3003905"/>
                  </a:lnTo>
                  <a:lnTo>
                    <a:pt x="4516691" y="3015399"/>
                  </a:lnTo>
                  <a:lnTo>
                    <a:pt x="4537392" y="3027629"/>
                  </a:lnTo>
                  <a:lnTo>
                    <a:pt x="4547590" y="3003613"/>
                  </a:lnTo>
                  <a:lnTo>
                    <a:pt x="4510049" y="2973120"/>
                  </a:lnTo>
                  <a:lnTo>
                    <a:pt x="4466996" y="2967050"/>
                  </a:lnTo>
                  <a:lnTo>
                    <a:pt x="4451286" y="2967685"/>
                  </a:lnTo>
                  <a:lnTo>
                    <a:pt x="4412488" y="2977134"/>
                  </a:lnTo>
                  <a:lnTo>
                    <a:pt x="4380103" y="3004223"/>
                  </a:lnTo>
                  <a:lnTo>
                    <a:pt x="4369422" y="3041548"/>
                  </a:lnTo>
                  <a:lnTo>
                    <a:pt x="4369994" y="3051949"/>
                  </a:lnTo>
                  <a:lnTo>
                    <a:pt x="4389437" y="3089402"/>
                  </a:lnTo>
                  <a:lnTo>
                    <a:pt x="4425759" y="3108795"/>
                  </a:lnTo>
                  <a:lnTo>
                    <a:pt x="4474146" y="3121495"/>
                  </a:lnTo>
                  <a:lnTo>
                    <a:pt x="4481423" y="3123552"/>
                  </a:lnTo>
                  <a:lnTo>
                    <a:pt x="4513567" y="3139884"/>
                  </a:lnTo>
                  <a:lnTo>
                    <a:pt x="4518063" y="3144621"/>
                  </a:lnTo>
                  <a:lnTo>
                    <a:pt x="4520311" y="3150793"/>
                  </a:lnTo>
                  <a:lnTo>
                    <a:pt x="4520311" y="3164814"/>
                  </a:lnTo>
                  <a:lnTo>
                    <a:pt x="4489335" y="3191357"/>
                  </a:lnTo>
                  <a:lnTo>
                    <a:pt x="4461700" y="3194227"/>
                  </a:lnTo>
                  <a:lnTo>
                    <a:pt x="4450461" y="3193732"/>
                  </a:lnTo>
                  <a:lnTo>
                    <a:pt x="4408221" y="3181489"/>
                  </a:lnTo>
                  <a:lnTo>
                    <a:pt x="4378833" y="3159544"/>
                  </a:lnTo>
                  <a:lnTo>
                    <a:pt x="4361993" y="3193034"/>
                  </a:lnTo>
                  <a:lnTo>
                    <a:pt x="4394060" y="3216071"/>
                  </a:lnTo>
                  <a:lnTo>
                    <a:pt x="4433697" y="3228454"/>
                  </a:lnTo>
                  <a:lnTo>
                    <a:pt x="4461700" y="3230791"/>
                  </a:lnTo>
                  <a:lnTo>
                    <a:pt x="4477563" y="3230168"/>
                  </a:lnTo>
                  <a:lnTo>
                    <a:pt x="4516640" y="3220707"/>
                  </a:lnTo>
                  <a:lnTo>
                    <a:pt x="4548898" y="3194227"/>
                  </a:lnTo>
                  <a:lnTo>
                    <a:pt x="4549356" y="3193631"/>
                  </a:lnTo>
                  <a:lnTo>
                    <a:pt x="4554169" y="3184944"/>
                  </a:lnTo>
                  <a:lnTo>
                    <a:pt x="4557623" y="3175876"/>
                  </a:lnTo>
                  <a:lnTo>
                    <a:pt x="4559681" y="3166453"/>
                  </a:lnTo>
                  <a:lnTo>
                    <a:pt x="4560379" y="3156635"/>
                  </a:lnTo>
                  <a:close/>
                </a:path>
                <a:path w="18287365" h="9251950">
                  <a:moveTo>
                    <a:pt x="18286934" y="9203842"/>
                  </a:moveTo>
                  <a:lnTo>
                    <a:pt x="304" y="9203842"/>
                  </a:lnTo>
                  <a:lnTo>
                    <a:pt x="304" y="9251467"/>
                  </a:lnTo>
                  <a:lnTo>
                    <a:pt x="18286934" y="9251467"/>
                  </a:lnTo>
                  <a:lnTo>
                    <a:pt x="18286934" y="9203842"/>
                  </a:lnTo>
                  <a:close/>
                </a:path>
                <a:path w="18287365" h="9251950">
                  <a:moveTo>
                    <a:pt x="18286934" y="0"/>
                  </a:moveTo>
                  <a:lnTo>
                    <a:pt x="0" y="0"/>
                  </a:lnTo>
                  <a:lnTo>
                    <a:pt x="0" y="47625"/>
                  </a:lnTo>
                  <a:lnTo>
                    <a:pt x="18286934" y="47625"/>
                  </a:lnTo>
                  <a:lnTo>
                    <a:pt x="18286934" y="0"/>
                  </a:lnTo>
                  <a:close/>
                </a:path>
              </a:pathLst>
            </a:custGeom>
            <a:solidFill>
              <a:srgbClr val="332C2C"/>
            </a:solidFill>
          </p:spPr>
          <p:txBody>
            <a:bodyPr wrap="square" lIns="0" tIns="0" rIns="0" bIns="0" rtlCol="0"/>
            <a:lstStyle/>
            <a:p>
              <a:endParaRPr/>
            </a:p>
          </p:txBody>
        </p:sp>
        <p:pic>
          <p:nvPicPr>
            <p:cNvPr id="6" name="object 6"/>
            <p:cNvPicPr/>
            <p:nvPr/>
          </p:nvPicPr>
          <p:blipFill>
            <a:blip r:embed="rId3" cstate="print"/>
            <a:stretch>
              <a:fillRect/>
            </a:stretch>
          </p:blipFill>
          <p:spPr>
            <a:xfrm>
              <a:off x="1662633" y="4349267"/>
              <a:ext cx="3446284" cy="345592"/>
            </a:xfrm>
            <a:prstGeom prst="rect">
              <a:avLst/>
            </a:prstGeom>
          </p:spPr>
        </p:pic>
        <p:pic>
          <p:nvPicPr>
            <p:cNvPr id="7" name="object 7"/>
            <p:cNvPicPr/>
            <p:nvPr/>
          </p:nvPicPr>
          <p:blipFill>
            <a:blip r:embed="rId4" cstate="print"/>
            <a:stretch>
              <a:fillRect/>
            </a:stretch>
          </p:blipFill>
          <p:spPr>
            <a:xfrm>
              <a:off x="4305059" y="3931958"/>
              <a:ext cx="3185706" cy="342087"/>
            </a:xfrm>
            <a:prstGeom prst="rect">
              <a:avLst/>
            </a:prstGeom>
          </p:spPr>
        </p:pic>
        <p:sp>
          <p:nvSpPr>
            <p:cNvPr id="8" name="object 8"/>
            <p:cNvSpPr/>
            <p:nvPr/>
          </p:nvSpPr>
          <p:spPr>
            <a:xfrm>
              <a:off x="3903395" y="3515893"/>
              <a:ext cx="658495" cy="264160"/>
            </a:xfrm>
            <a:custGeom>
              <a:avLst/>
              <a:gdLst/>
              <a:ahLst/>
              <a:cxnLst/>
              <a:rect l="l" t="t" r="r" b="b"/>
              <a:pathLst>
                <a:path w="658495" h="264160">
                  <a:moveTo>
                    <a:pt x="112941" y="2133"/>
                  </a:moveTo>
                  <a:lnTo>
                    <a:pt x="0" y="2133"/>
                  </a:lnTo>
                  <a:lnTo>
                    <a:pt x="0" y="261607"/>
                  </a:lnTo>
                  <a:lnTo>
                    <a:pt x="119951" y="261607"/>
                  </a:lnTo>
                  <a:lnTo>
                    <a:pt x="142801" y="260428"/>
                  </a:lnTo>
                  <a:lnTo>
                    <a:pt x="179753" y="250993"/>
                  </a:lnTo>
                  <a:lnTo>
                    <a:pt x="209113" y="225717"/>
                  </a:lnTo>
                  <a:lnTo>
                    <a:pt x="40411" y="225717"/>
                  </a:lnTo>
                  <a:lnTo>
                    <a:pt x="40411" y="148234"/>
                  </a:lnTo>
                  <a:lnTo>
                    <a:pt x="207358" y="148234"/>
                  </a:lnTo>
                  <a:lnTo>
                    <a:pt x="202865" y="142420"/>
                  </a:lnTo>
                  <a:lnTo>
                    <a:pt x="196203" y="136047"/>
                  </a:lnTo>
                  <a:lnTo>
                    <a:pt x="188563" y="130652"/>
                  </a:lnTo>
                  <a:lnTo>
                    <a:pt x="179946" y="126238"/>
                  </a:lnTo>
                  <a:lnTo>
                    <a:pt x="186118" y="121818"/>
                  </a:lnTo>
                  <a:lnTo>
                    <a:pt x="191376" y="116420"/>
                  </a:lnTo>
                  <a:lnTo>
                    <a:pt x="194153" y="112356"/>
                  </a:lnTo>
                  <a:lnTo>
                    <a:pt x="40411" y="112356"/>
                  </a:lnTo>
                  <a:lnTo>
                    <a:pt x="40411" y="38023"/>
                  </a:lnTo>
                  <a:lnTo>
                    <a:pt x="197147" y="38023"/>
                  </a:lnTo>
                  <a:lnTo>
                    <a:pt x="192243" y="30491"/>
                  </a:lnTo>
                  <a:lnTo>
                    <a:pt x="181292" y="20421"/>
                  </a:lnTo>
                  <a:lnTo>
                    <a:pt x="167633" y="12420"/>
                  </a:lnTo>
                  <a:lnTo>
                    <a:pt x="151688" y="6705"/>
                  </a:lnTo>
                  <a:lnTo>
                    <a:pt x="133457" y="3276"/>
                  </a:lnTo>
                  <a:lnTo>
                    <a:pt x="112941" y="2133"/>
                  </a:lnTo>
                  <a:close/>
                </a:path>
                <a:path w="658495" h="264160">
                  <a:moveTo>
                    <a:pt x="207358" y="148234"/>
                  </a:moveTo>
                  <a:lnTo>
                    <a:pt x="119608" y="148234"/>
                  </a:lnTo>
                  <a:lnTo>
                    <a:pt x="133675" y="148822"/>
                  </a:lnTo>
                  <a:lnTo>
                    <a:pt x="145796" y="150585"/>
                  </a:lnTo>
                  <a:lnTo>
                    <a:pt x="177903" y="177515"/>
                  </a:lnTo>
                  <a:lnTo>
                    <a:pt x="178816" y="186766"/>
                  </a:lnTo>
                  <a:lnTo>
                    <a:pt x="177903" y="196212"/>
                  </a:lnTo>
                  <a:lnTo>
                    <a:pt x="145796" y="223391"/>
                  </a:lnTo>
                  <a:lnTo>
                    <a:pt x="119608" y="225717"/>
                  </a:lnTo>
                  <a:lnTo>
                    <a:pt x="209113" y="225717"/>
                  </a:lnTo>
                  <a:lnTo>
                    <a:pt x="212883" y="219789"/>
                  </a:lnTo>
                  <a:lnTo>
                    <a:pt x="217641" y="205337"/>
                  </a:lnTo>
                  <a:lnTo>
                    <a:pt x="219227" y="188899"/>
                  </a:lnTo>
                  <a:lnTo>
                    <a:pt x="218560" y="177738"/>
                  </a:lnTo>
                  <a:lnTo>
                    <a:pt x="216558" y="167497"/>
                  </a:lnTo>
                  <a:lnTo>
                    <a:pt x="213221" y="158174"/>
                  </a:lnTo>
                  <a:lnTo>
                    <a:pt x="208546" y="149771"/>
                  </a:lnTo>
                  <a:lnTo>
                    <a:pt x="207358" y="148234"/>
                  </a:lnTo>
                  <a:close/>
                </a:path>
                <a:path w="658495" h="264160">
                  <a:moveTo>
                    <a:pt x="197147" y="38023"/>
                  </a:moveTo>
                  <a:lnTo>
                    <a:pt x="111150" y="38023"/>
                  </a:lnTo>
                  <a:lnTo>
                    <a:pt x="123930" y="38605"/>
                  </a:lnTo>
                  <a:lnTo>
                    <a:pt x="135012" y="40349"/>
                  </a:lnTo>
                  <a:lnTo>
                    <a:pt x="164964" y="66492"/>
                  </a:lnTo>
                  <a:lnTo>
                    <a:pt x="165823" y="75184"/>
                  </a:lnTo>
                  <a:lnTo>
                    <a:pt x="164964" y="83737"/>
                  </a:lnTo>
                  <a:lnTo>
                    <a:pt x="135012" y="109985"/>
                  </a:lnTo>
                  <a:lnTo>
                    <a:pt x="111150" y="112356"/>
                  </a:lnTo>
                  <a:lnTo>
                    <a:pt x="194153" y="112356"/>
                  </a:lnTo>
                  <a:lnTo>
                    <a:pt x="206324" y="72364"/>
                  </a:lnTo>
                  <a:lnTo>
                    <a:pt x="204759" y="56465"/>
                  </a:lnTo>
                  <a:lnTo>
                    <a:pt x="200066" y="42506"/>
                  </a:lnTo>
                  <a:lnTo>
                    <a:pt x="197147" y="38023"/>
                  </a:lnTo>
                  <a:close/>
                </a:path>
                <a:path w="658495" h="264160">
                  <a:moveTo>
                    <a:pt x="446303" y="2133"/>
                  </a:moveTo>
                  <a:lnTo>
                    <a:pt x="263817" y="2133"/>
                  </a:lnTo>
                  <a:lnTo>
                    <a:pt x="263817" y="261607"/>
                  </a:lnTo>
                  <a:lnTo>
                    <a:pt x="304228" y="261607"/>
                  </a:lnTo>
                  <a:lnTo>
                    <a:pt x="304228" y="157632"/>
                  </a:lnTo>
                  <a:lnTo>
                    <a:pt x="430936" y="157632"/>
                  </a:lnTo>
                  <a:lnTo>
                    <a:pt x="430936" y="120726"/>
                  </a:lnTo>
                  <a:lnTo>
                    <a:pt x="304228" y="120726"/>
                  </a:lnTo>
                  <a:lnTo>
                    <a:pt x="304228" y="39052"/>
                  </a:lnTo>
                  <a:lnTo>
                    <a:pt x="446303" y="39052"/>
                  </a:lnTo>
                  <a:lnTo>
                    <a:pt x="446303" y="2133"/>
                  </a:lnTo>
                  <a:close/>
                </a:path>
                <a:path w="658495" h="264160">
                  <a:moveTo>
                    <a:pt x="476491" y="192493"/>
                  </a:moveTo>
                  <a:lnTo>
                    <a:pt x="459651" y="225983"/>
                  </a:lnTo>
                  <a:lnTo>
                    <a:pt x="469337" y="234835"/>
                  </a:lnTo>
                  <a:lnTo>
                    <a:pt x="480029" y="242511"/>
                  </a:lnTo>
                  <a:lnTo>
                    <a:pt x="517753" y="258458"/>
                  </a:lnTo>
                  <a:lnTo>
                    <a:pt x="559358" y="263740"/>
                  </a:lnTo>
                  <a:lnTo>
                    <a:pt x="575222" y="263111"/>
                  </a:lnTo>
                  <a:lnTo>
                    <a:pt x="614299" y="253657"/>
                  </a:lnTo>
                  <a:lnTo>
                    <a:pt x="646559" y="227177"/>
                  </a:lnTo>
                  <a:lnTo>
                    <a:pt x="559358" y="227177"/>
                  </a:lnTo>
                  <a:lnTo>
                    <a:pt x="548128" y="226675"/>
                  </a:lnTo>
                  <a:lnTo>
                    <a:pt x="505880" y="214435"/>
                  </a:lnTo>
                  <a:lnTo>
                    <a:pt x="486106" y="201111"/>
                  </a:lnTo>
                  <a:lnTo>
                    <a:pt x="476491" y="192493"/>
                  </a:lnTo>
                  <a:close/>
                </a:path>
                <a:path w="658495" h="264160">
                  <a:moveTo>
                    <a:pt x="564654" y="0"/>
                  </a:moveTo>
                  <a:lnTo>
                    <a:pt x="521690" y="5673"/>
                  </a:lnTo>
                  <a:lnTo>
                    <a:pt x="483826" y="29066"/>
                  </a:lnTo>
                  <a:lnTo>
                    <a:pt x="467749" y="64542"/>
                  </a:lnTo>
                  <a:lnTo>
                    <a:pt x="467080" y="74498"/>
                  </a:lnTo>
                  <a:lnTo>
                    <a:pt x="467663" y="84892"/>
                  </a:lnTo>
                  <a:lnTo>
                    <a:pt x="487098" y="122348"/>
                  </a:lnTo>
                  <a:lnTo>
                    <a:pt x="523426" y="141741"/>
                  </a:lnTo>
                  <a:lnTo>
                    <a:pt x="571811" y="154439"/>
                  </a:lnTo>
                  <a:lnTo>
                    <a:pt x="579093" y="156497"/>
                  </a:lnTo>
                  <a:lnTo>
                    <a:pt x="611225" y="172834"/>
                  </a:lnTo>
                  <a:lnTo>
                    <a:pt x="615721" y="177571"/>
                  </a:lnTo>
                  <a:lnTo>
                    <a:pt x="617969" y="183743"/>
                  </a:lnTo>
                  <a:lnTo>
                    <a:pt x="617969" y="197764"/>
                  </a:lnTo>
                  <a:lnTo>
                    <a:pt x="586996" y="224295"/>
                  </a:lnTo>
                  <a:lnTo>
                    <a:pt x="559358" y="227177"/>
                  </a:lnTo>
                  <a:lnTo>
                    <a:pt x="646559" y="227177"/>
                  </a:lnTo>
                  <a:lnTo>
                    <a:pt x="658037" y="189585"/>
                  </a:lnTo>
                  <a:lnTo>
                    <a:pt x="657449" y="179324"/>
                  </a:lnTo>
                  <a:lnTo>
                    <a:pt x="637943" y="142425"/>
                  </a:lnTo>
                  <a:lnTo>
                    <a:pt x="601783" y="123317"/>
                  </a:lnTo>
                  <a:lnTo>
                    <a:pt x="553590" y="110301"/>
                  </a:lnTo>
                  <a:lnTo>
                    <a:pt x="546284" y="108248"/>
                  </a:lnTo>
                  <a:lnTo>
                    <a:pt x="509384" y="87541"/>
                  </a:lnTo>
                  <a:lnTo>
                    <a:pt x="507161" y="81368"/>
                  </a:lnTo>
                  <a:lnTo>
                    <a:pt x="507161" y="66840"/>
                  </a:lnTo>
                  <a:lnTo>
                    <a:pt x="537847" y="39547"/>
                  </a:lnTo>
                  <a:lnTo>
                    <a:pt x="564311" y="36563"/>
                  </a:lnTo>
                  <a:lnTo>
                    <a:pt x="645260" y="36563"/>
                  </a:lnTo>
                  <a:lnTo>
                    <a:pt x="649579" y="26403"/>
                  </a:lnTo>
                  <a:lnTo>
                    <a:pt x="607707" y="6070"/>
                  </a:lnTo>
                  <a:lnTo>
                    <a:pt x="575482" y="378"/>
                  </a:lnTo>
                  <a:lnTo>
                    <a:pt x="564654" y="0"/>
                  </a:lnTo>
                  <a:close/>
                </a:path>
                <a:path w="658495" h="264160">
                  <a:moveTo>
                    <a:pt x="645260" y="36563"/>
                  </a:moveTo>
                  <a:lnTo>
                    <a:pt x="564311" y="36563"/>
                  </a:lnTo>
                  <a:lnTo>
                    <a:pt x="572079" y="36851"/>
                  </a:lnTo>
                  <a:lnTo>
                    <a:pt x="580009" y="37717"/>
                  </a:lnTo>
                  <a:lnTo>
                    <a:pt x="624368" y="53823"/>
                  </a:lnTo>
                  <a:lnTo>
                    <a:pt x="635050" y="60579"/>
                  </a:lnTo>
                  <a:lnTo>
                    <a:pt x="645260" y="36563"/>
                  </a:lnTo>
                  <a:close/>
                </a:path>
              </a:pathLst>
            </a:custGeom>
            <a:solidFill>
              <a:srgbClr val="332C2C"/>
            </a:solidFill>
          </p:spPr>
          <p:txBody>
            <a:bodyPr wrap="square" lIns="0" tIns="0" rIns="0" bIns="0" rtlCol="0"/>
            <a:lstStyle/>
            <a:p>
              <a:endParaRPr/>
            </a:p>
          </p:txBody>
        </p:sp>
      </p:grpSp>
      <p:sp>
        <p:nvSpPr>
          <p:cNvPr id="9" name="object 9"/>
          <p:cNvSpPr txBox="1"/>
          <p:nvPr/>
        </p:nvSpPr>
        <p:spPr>
          <a:xfrm>
            <a:off x="4642260" y="3414852"/>
            <a:ext cx="3446779" cy="445770"/>
          </a:xfrm>
          <a:prstGeom prst="rect">
            <a:avLst/>
          </a:prstGeom>
        </p:spPr>
        <p:txBody>
          <a:bodyPr vert="horz" wrap="square" lIns="0" tIns="13335" rIns="0" bIns="0" rtlCol="0">
            <a:spAutoFit/>
          </a:bodyPr>
          <a:lstStyle/>
          <a:p>
            <a:pPr marL="12700">
              <a:lnSpc>
                <a:spcPct val="100000"/>
              </a:lnSpc>
              <a:spcBef>
                <a:spcPts val="105"/>
              </a:spcBef>
            </a:pPr>
            <a:r>
              <a:rPr sz="2750" spc="-50" dirty="0">
                <a:solidFill>
                  <a:srgbClr val="332C2C"/>
                </a:solidFill>
                <a:latin typeface="Verdana"/>
                <a:cs typeface="Verdana"/>
              </a:rPr>
              <a:t>es</a:t>
            </a:r>
            <a:r>
              <a:rPr sz="2750" spc="-245" dirty="0">
                <a:solidFill>
                  <a:srgbClr val="332C2C"/>
                </a:solidFill>
                <a:latin typeface="Verdana"/>
                <a:cs typeface="Verdana"/>
              </a:rPr>
              <a:t> </a:t>
            </a:r>
            <a:r>
              <a:rPr sz="2750" spc="60" dirty="0">
                <a:solidFill>
                  <a:srgbClr val="332C2C"/>
                </a:solidFill>
                <a:latin typeface="Verdana"/>
                <a:cs typeface="Verdana"/>
              </a:rPr>
              <a:t>una</a:t>
            </a:r>
            <a:r>
              <a:rPr sz="2750" spc="-245" dirty="0">
                <a:solidFill>
                  <a:srgbClr val="332C2C"/>
                </a:solidFill>
                <a:latin typeface="Verdana"/>
                <a:cs typeface="Verdana"/>
              </a:rPr>
              <a:t> </a:t>
            </a:r>
            <a:r>
              <a:rPr sz="2750" spc="-10" dirty="0">
                <a:solidFill>
                  <a:srgbClr val="332C2C"/>
                </a:solidFill>
                <a:latin typeface="Verdana"/>
                <a:cs typeface="Verdana"/>
              </a:rPr>
              <a:t>herramienta</a:t>
            </a:r>
            <a:endParaRPr sz="2750">
              <a:latin typeface="Verdana"/>
              <a:cs typeface="Verdana"/>
            </a:endParaRPr>
          </a:p>
        </p:txBody>
      </p:sp>
      <p:sp>
        <p:nvSpPr>
          <p:cNvPr id="10" name="object 10"/>
          <p:cNvSpPr txBox="1"/>
          <p:nvPr/>
        </p:nvSpPr>
        <p:spPr>
          <a:xfrm>
            <a:off x="1615236" y="3414852"/>
            <a:ext cx="2595245" cy="874394"/>
          </a:xfrm>
          <a:prstGeom prst="rect">
            <a:avLst/>
          </a:prstGeom>
        </p:spPr>
        <p:txBody>
          <a:bodyPr vert="horz" wrap="square" lIns="0" tIns="3810" rIns="0" bIns="0" rtlCol="0">
            <a:spAutoFit/>
          </a:bodyPr>
          <a:lstStyle/>
          <a:p>
            <a:pPr marL="12700" marR="5080" indent="-635">
              <a:lnSpc>
                <a:spcPct val="102299"/>
              </a:lnSpc>
              <a:spcBef>
                <a:spcPts val="30"/>
              </a:spcBef>
            </a:pPr>
            <a:r>
              <a:rPr sz="2750" dirty="0">
                <a:solidFill>
                  <a:srgbClr val="332C2C"/>
                </a:solidFill>
                <a:latin typeface="Verdana"/>
                <a:cs typeface="Verdana"/>
              </a:rPr>
              <a:t>El</a:t>
            </a:r>
            <a:r>
              <a:rPr sz="2750" spc="-170" dirty="0">
                <a:solidFill>
                  <a:srgbClr val="332C2C"/>
                </a:solidFill>
                <a:latin typeface="Verdana"/>
                <a:cs typeface="Verdana"/>
              </a:rPr>
              <a:t> </a:t>
            </a:r>
            <a:r>
              <a:rPr sz="2750" spc="-10" dirty="0">
                <a:solidFill>
                  <a:srgbClr val="332C2C"/>
                </a:solidFill>
                <a:latin typeface="Verdana"/>
                <a:cs typeface="Verdana"/>
              </a:rPr>
              <a:t>algoritmo </a:t>
            </a:r>
            <a:r>
              <a:rPr sz="2750" dirty="0">
                <a:solidFill>
                  <a:srgbClr val="332C2C"/>
                </a:solidFill>
                <a:latin typeface="Verdana"/>
                <a:cs typeface="Verdana"/>
              </a:rPr>
              <a:t>poderosa</a:t>
            </a:r>
            <a:r>
              <a:rPr sz="2750" spc="-175" dirty="0">
                <a:solidFill>
                  <a:srgbClr val="332C2C"/>
                </a:solidFill>
                <a:latin typeface="Verdana"/>
                <a:cs typeface="Verdana"/>
              </a:rPr>
              <a:t> </a:t>
            </a:r>
            <a:r>
              <a:rPr sz="2750" spc="65" dirty="0">
                <a:solidFill>
                  <a:srgbClr val="332C2C"/>
                </a:solidFill>
                <a:latin typeface="Verdana"/>
                <a:cs typeface="Verdana"/>
              </a:rPr>
              <a:t>en</a:t>
            </a:r>
            <a:r>
              <a:rPr sz="2750" spc="-175" dirty="0">
                <a:solidFill>
                  <a:srgbClr val="332C2C"/>
                </a:solidFill>
                <a:latin typeface="Verdana"/>
                <a:cs typeface="Verdana"/>
              </a:rPr>
              <a:t> </a:t>
            </a:r>
            <a:r>
              <a:rPr sz="2750" spc="-25" dirty="0">
                <a:solidFill>
                  <a:srgbClr val="332C2C"/>
                </a:solidFill>
                <a:latin typeface="Verdana"/>
                <a:cs typeface="Verdana"/>
              </a:rPr>
              <a:t>la</a:t>
            </a:r>
            <a:endParaRPr sz="2750">
              <a:latin typeface="Verdana"/>
              <a:cs typeface="Verdana"/>
            </a:endParaRPr>
          </a:p>
        </p:txBody>
      </p:sp>
      <p:sp>
        <p:nvSpPr>
          <p:cNvPr id="11" name="object 11"/>
          <p:cNvSpPr txBox="1"/>
          <p:nvPr/>
        </p:nvSpPr>
        <p:spPr>
          <a:xfrm>
            <a:off x="1615236" y="4262577"/>
            <a:ext cx="7546975" cy="2998470"/>
          </a:xfrm>
          <a:prstGeom prst="rect">
            <a:avLst/>
          </a:prstGeom>
        </p:spPr>
        <p:txBody>
          <a:bodyPr vert="horz" wrap="square" lIns="0" tIns="6985" rIns="0" bIns="0" rtlCol="0">
            <a:spAutoFit/>
          </a:bodyPr>
          <a:lstStyle/>
          <a:p>
            <a:pPr marL="12700" marR="5080" indent="3477260">
              <a:lnSpc>
                <a:spcPct val="101499"/>
              </a:lnSpc>
              <a:spcBef>
                <a:spcPts val="55"/>
              </a:spcBef>
            </a:pPr>
            <a:r>
              <a:rPr sz="2750" spc="-420" dirty="0">
                <a:solidFill>
                  <a:srgbClr val="332C2C"/>
                </a:solidFill>
                <a:latin typeface="Verdana"/>
                <a:cs typeface="Verdana"/>
              </a:rPr>
              <a:t>.</a:t>
            </a:r>
            <a:r>
              <a:rPr sz="2750" spc="-160" dirty="0">
                <a:solidFill>
                  <a:srgbClr val="332C2C"/>
                </a:solidFill>
                <a:latin typeface="Verdana"/>
                <a:cs typeface="Verdana"/>
              </a:rPr>
              <a:t> </a:t>
            </a:r>
            <a:r>
              <a:rPr sz="2750" spc="-50" dirty="0">
                <a:solidFill>
                  <a:srgbClr val="332C2C"/>
                </a:solidFill>
                <a:latin typeface="Verdana"/>
                <a:cs typeface="Verdana"/>
              </a:rPr>
              <a:t>Su</a:t>
            </a:r>
            <a:r>
              <a:rPr sz="2750" spc="-160" dirty="0">
                <a:solidFill>
                  <a:srgbClr val="332C2C"/>
                </a:solidFill>
                <a:latin typeface="Verdana"/>
                <a:cs typeface="Verdana"/>
              </a:rPr>
              <a:t> </a:t>
            </a:r>
            <a:r>
              <a:rPr sz="2750" dirty="0">
                <a:solidFill>
                  <a:srgbClr val="332C2C"/>
                </a:solidFill>
                <a:latin typeface="Verdana"/>
                <a:cs typeface="Verdana"/>
              </a:rPr>
              <a:t>aplicación</a:t>
            </a:r>
            <a:r>
              <a:rPr sz="2750" spc="-160" dirty="0">
                <a:solidFill>
                  <a:srgbClr val="332C2C"/>
                </a:solidFill>
                <a:latin typeface="Verdana"/>
                <a:cs typeface="Verdana"/>
              </a:rPr>
              <a:t> </a:t>
            </a:r>
            <a:r>
              <a:rPr sz="2750" spc="65" dirty="0">
                <a:solidFill>
                  <a:srgbClr val="332C2C"/>
                </a:solidFill>
                <a:latin typeface="Verdana"/>
                <a:cs typeface="Verdana"/>
              </a:rPr>
              <a:t>en</a:t>
            </a:r>
            <a:r>
              <a:rPr sz="2750" spc="-155" dirty="0">
                <a:solidFill>
                  <a:srgbClr val="332C2C"/>
                </a:solidFill>
                <a:latin typeface="Verdana"/>
                <a:cs typeface="Verdana"/>
              </a:rPr>
              <a:t> </a:t>
            </a:r>
            <a:r>
              <a:rPr sz="2750" spc="-30" dirty="0">
                <a:solidFill>
                  <a:srgbClr val="332C2C"/>
                </a:solidFill>
                <a:latin typeface="Verdana"/>
                <a:cs typeface="Verdana"/>
              </a:rPr>
              <a:t>áreas </a:t>
            </a:r>
            <a:r>
              <a:rPr sz="2750" spc="100" dirty="0">
                <a:solidFill>
                  <a:srgbClr val="332C2C"/>
                </a:solidFill>
                <a:latin typeface="Verdana"/>
                <a:cs typeface="Verdana"/>
              </a:rPr>
              <a:t>como</a:t>
            </a:r>
            <a:r>
              <a:rPr sz="2750" spc="-180" dirty="0">
                <a:solidFill>
                  <a:srgbClr val="332C2C"/>
                </a:solidFill>
                <a:latin typeface="Verdana"/>
                <a:cs typeface="Verdana"/>
              </a:rPr>
              <a:t> </a:t>
            </a:r>
            <a:r>
              <a:rPr sz="2750" spc="-10" dirty="0">
                <a:solidFill>
                  <a:srgbClr val="332C2C"/>
                </a:solidFill>
                <a:latin typeface="Verdana"/>
                <a:cs typeface="Verdana"/>
              </a:rPr>
              <a:t>redes</a:t>
            </a:r>
            <a:r>
              <a:rPr sz="2750" spc="-175" dirty="0">
                <a:solidFill>
                  <a:srgbClr val="332C2C"/>
                </a:solidFill>
                <a:latin typeface="Verdana"/>
                <a:cs typeface="Verdana"/>
              </a:rPr>
              <a:t> </a:t>
            </a:r>
            <a:r>
              <a:rPr sz="2750" spc="-70" dirty="0">
                <a:solidFill>
                  <a:srgbClr val="332C2C"/>
                </a:solidFill>
                <a:latin typeface="Verdana"/>
                <a:cs typeface="Verdana"/>
              </a:rPr>
              <a:t>sociales,</a:t>
            </a:r>
            <a:r>
              <a:rPr sz="2750" spc="-175" dirty="0">
                <a:solidFill>
                  <a:srgbClr val="332C2C"/>
                </a:solidFill>
                <a:latin typeface="Verdana"/>
                <a:cs typeface="Verdana"/>
              </a:rPr>
              <a:t> </a:t>
            </a:r>
            <a:r>
              <a:rPr sz="2750" dirty="0">
                <a:solidFill>
                  <a:srgbClr val="332C2C"/>
                </a:solidFill>
                <a:latin typeface="Verdana"/>
                <a:cs typeface="Verdana"/>
              </a:rPr>
              <a:t>navegación</a:t>
            </a:r>
            <a:r>
              <a:rPr sz="2750" spc="-175" dirty="0">
                <a:solidFill>
                  <a:srgbClr val="332C2C"/>
                </a:solidFill>
                <a:latin typeface="Verdana"/>
                <a:cs typeface="Verdana"/>
              </a:rPr>
              <a:t> </a:t>
            </a:r>
            <a:r>
              <a:rPr sz="2750" spc="-50" dirty="0">
                <a:solidFill>
                  <a:srgbClr val="332C2C"/>
                </a:solidFill>
                <a:latin typeface="Verdana"/>
                <a:cs typeface="Verdana"/>
              </a:rPr>
              <a:t>y </a:t>
            </a:r>
            <a:r>
              <a:rPr sz="2750" dirty="0">
                <a:solidFill>
                  <a:srgbClr val="332C2C"/>
                </a:solidFill>
                <a:latin typeface="Verdana"/>
                <a:cs typeface="Verdana"/>
              </a:rPr>
              <a:t>resolución</a:t>
            </a:r>
            <a:r>
              <a:rPr sz="2750" spc="-165" dirty="0">
                <a:solidFill>
                  <a:srgbClr val="332C2C"/>
                </a:solidFill>
                <a:latin typeface="Verdana"/>
                <a:cs typeface="Verdana"/>
              </a:rPr>
              <a:t> </a:t>
            </a:r>
            <a:r>
              <a:rPr sz="2750" spc="80" dirty="0">
                <a:solidFill>
                  <a:srgbClr val="332C2C"/>
                </a:solidFill>
                <a:latin typeface="Verdana"/>
                <a:cs typeface="Verdana"/>
              </a:rPr>
              <a:t>de</a:t>
            </a:r>
            <a:r>
              <a:rPr sz="2750" spc="-165" dirty="0">
                <a:solidFill>
                  <a:srgbClr val="332C2C"/>
                </a:solidFill>
                <a:latin typeface="Verdana"/>
                <a:cs typeface="Verdana"/>
              </a:rPr>
              <a:t> </a:t>
            </a:r>
            <a:r>
              <a:rPr sz="2750" dirty="0">
                <a:solidFill>
                  <a:srgbClr val="332C2C"/>
                </a:solidFill>
                <a:latin typeface="Verdana"/>
                <a:cs typeface="Verdana"/>
              </a:rPr>
              <a:t>laberintos</a:t>
            </a:r>
            <a:r>
              <a:rPr sz="2750" spc="-160" dirty="0">
                <a:solidFill>
                  <a:srgbClr val="332C2C"/>
                </a:solidFill>
                <a:latin typeface="Verdana"/>
                <a:cs typeface="Verdana"/>
              </a:rPr>
              <a:t> </a:t>
            </a:r>
            <a:r>
              <a:rPr sz="2750" dirty="0">
                <a:solidFill>
                  <a:srgbClr val="332C2C"/>
                </a:solidFill>
                <a:latin typeface="Verdana"/>
                <a:cs typeface="Verdana"/>
              </a:rPr>
              <a:t>demuestra</a:t>
            </a:r>
            <a:r>
              <a:rPr sz="2750" spc="-165" dirty="0">
                <a:solidFill>
                  <a:srgbClr val="332C2C"/>
                </a:solidFill>
                <a:latin typeface="Verdana"/>
                <a:cs typeface="Verdana"/>
              </a:rPr>
              <a:t> </a:t>
            </a:r>
            <a:r>
              <a:rPr sz="2750" spc="-25" dirty="0">
                <a:solidFill>
                  <a:srgbClr val="332C2C"/>
                </a:solidFill>
                <a:latin typeface="Verdana"/>
                <a:cs typeface="Verdana"/>
              </a:rPr>
              <a:t>su </a:t>
            </a:r>
            <a:r>
              <a:rPr sz="2750" spc="-30" dirty="0">
                <a:solidFill>
                  <a:srgbClr val="332C2C"/>
                </a:solidFill>
                <a:latin typeface="Verdana"/>
                <a:cs typeface="Verdana"/>
              </a:rPr>
              <a:t>relevancia</a:t>
            </a:r>
            <a:r>
              <a:rPr sz="2750" spc="-210" dirty="0">
                <a:solidFill>
                  <a:srgbClr val="332C2C"/>
                </a:solidFill>
                <a:latin typeface="Verdana"/>
                <a:cs typeface="Verdana"/>
              </a:rPr>
              <a:t> </a:t>
            </a:r>
            <a:r>
              <a:rPr sz="2750" spc="-155" dirty="0">
                <a:solidFill>
                  <a:srgbClr val="332C2C"/>
                </a:solidFill>
                <a:latin typeface="Verdana"/>
                <a:cs typeface="Verdana"/>
              </a:rPr>
              <a:t>y</a:t>
            </a:r>
            <a:r>
              <a:rPr sz="2750" spc="-204" dirty="0">
                <a:solidFill>
                  <a:srgbClr val="332C2C"/>
                </a:solidFill>
                <a:latin typeface="Verdana"/>
                <a:cs typeface="Verdana"/>
              </a:rPr>
              <a:t> </a:t>
            </a:r>
            <a:r>
              <a:rPr sz="2750" spc="-20" dirty="0">
                <a:solidFill>
                  <a:srgbClr val="332C2C"/>
                </a:solidFill>
                <a:latin typeface="Verdana"/>
                <a:cs typeface="Verdana"/>
              </a:rPr>
              <a:t>utilidad.</a:t>
            </a:r>
            <a:r>
              <a:rPr sz="2750" spc="-204" dirty="0">
                <a:solidFill>
                  <a:srgbClr val="332C2C"/>
                </a:solidFill>
                <a:latin typeface="Verdana"/>
                <a:cs typeface="Verdana"/>
              </a:rPr>
              <a:t> </a:t>
            </a:r>
            <a:r>
              <a:rPr sz="2750" spc="50" dirty="0">
                <a:solidFill>
                  <a:srgbClr val="332C2C"/>
                </a:solidFill>
                <a:latin typeface="Verdana"/>
                <a:cs typeface="Verdana"/>
              </a:rPr>
              <a:t>Comprender</a:t>
            </a:r>
            <a:r>
              <a:rPr sz="2750" spc="-210" dirty="0">
                <a:solidFill>
                  <a:srgbClr val="332C2C"/>
                </a:solidFill>
                <a:latin typeface="Verdana"/>
                <a:cs typeface="Verdana"/>
              </a:rPr>
              <a:t> </a:t>
            </a:r>
            <a:r>
              <a:rPr sz="2750" spc="-25" dirty="0">
                <a:solidFill>
                  <a:srgbClr val="332C2C"/>
                </a:solidFill>
                <a:latin typeface="Verdana"/>
                <a:cs typeface="Verdana"/>
              </a:rPr>
              <a:t>su </a:t>
            </a:r>
            <a:r>
              <a:rPr sz="2750" spc="50" dirty="0">
                <a:solidFill>
                  <a:srgbClr val="332C2C"/>
                </a:solidFill>
                <a:latin typeface="Verdana"/>
                <a:cs typeface="Verdana"/>
              </a:rPr>
              <a:t>funcionamiento</a:t>
            </a:r>
            <a:r>
              <a:rPr sz="2750" spc="-229" dirty="0">
                <a:solidFill>
                  <a:srgbClr val="332C2C"/>
                </a:solidFill>
                <a:latin typeface="Verdana"/>
                <a:cs typeface="Verdana"/>
              </a:rPr>
              <a:t> </a:t>
            </a:r>
            <a:r>
              <a:rPr sz="2750" spc="-50" dirty="0">
                <a:solidFill>
                  <a:srgbClr val="332C2C"/>
                </a:solidFill>
                <a:latin typeface="Verdana"/>
                <a:cs typeface="Verdana"/>
              </a:rPr>
              <a:t>es</a:t>
            </a:r>
            <a:r>
              <a:rPr sz="2750" spc="-225" dirty="0">
                <a:solidFill>
                  <a:srgbClr val="332C2C"/>
                </a:solidFill>
                <a:latin typeface="Verdana"/>
                <a:cs typeface="Verdana"/>
              </a:rPr>
              <a:t> </a:t>
            </a:r>
            <a:r>
              <a:rPr sz="2750" dirty="0">
                <a:solidFill>
                  <a:srgbClr val="332C2C"/>
                </a:solidFill>
                <a:latin typeface="Verdana"/>
                <a:cs typeface="Verdana"/>
              </a:rPr>
              <a:t>esencial</a:t>
            </a:r>
            <a:r>
              <a:rPr sz="2750" spc="-229" dirty="0">
                <a:solidFill>
                  <a:srgbClr val="332C2C"/>
                </a:solidFill>
                <a:latin typeface="Verdana"/>
                <a:cs typeface="Verdana"/>
              </a:rPr>
              <a:t> </a:t>
            </a:r>
            <a:r>
              <a:rPr sz="2750" spc="-20" dirty="0">
                <a:solidFill>
                  <a:srgbClr val="332C2C"/>
                </a:solidFill>
                <a:latin typeface="Verdana"/>
                <a:cs typeface="Verdana"/>
              </a:rPr>
              <a:t>para </a:t>
            </a:r>
            <a:r>
              <a:rPr sz="2750" spc="-10" dirty="0">
                <a:solidFill>
                  <a:srgbClr val="332C2C"/>
                </a:solidFill>
                <a:latin typeface="Verdana"/>
                <a:cs typeface="Verdana"/>
              </a:rPr>
              <a:t>aprovechar</a:t>
            </a:r>
            <a:r>
              <a:rPr sz="2750" spc="-105" dirty="0">
                <a:solidFill>
                  <a:srgbClr val="332C2C"/>
                </a:solidFill>
                <a:latin typeface="Verdana"/>
                <a:cs typeface="Verdana"/>
              </a:rPr>
              <a:t> </a:t>
            </a:r>
            <a:r>
              <a:rPr sz="2750" spc="-35" dirty="0">
                <a:solidFill>
                  <a:srgbClr val="332C2C"/>
                </a:solidFill>
                <a:latin typeface="Verdana"/>
                <a:cs typeface="Verdana"/>
              </a:rPr>
              <a:t>al</a:t>
            </a:r>
            <a:r>
              <a:rPr sz="2750" spc="-100" dirty="0">
                <a:solidFill>
                  <a:srgbClr val="332C2C"/>
                </a:solidFill>
                <a:latin typeface="Verdana"/>
                <a:cs typeface="Verdana"/>
              </a:rPr>
              <a:t> </a:t>
            </a:r>
            <a:r>
              <a:rPr sz="2750" dirty="0">
                <a:solidFill>
                  <a:srgbClr val="332C2C"/>
                </a:solidFill>
                <a:latin typeface="Verdana"/>
                <a:cs typeface="Verdana"/>
              </a:rPr>
              <a:t>máximo</a:t>
            </a:r>
            <a:r>
              <a:rPr sz="2750" spc="-105" dirty="0">
                <a:solidFill>
                  <a:srgbClr val="332C2C"/>
                </a:solidFill>
                <a:latin typeface="Verdana"/>
                <a:cs typeface="Verdana"/>
              </a:rPr>
              <a:t> </a:t>
            </a:r>
            <a:r>
              <a:rPr sz="2750" spc="-45" dirty="0">
                <a:solidFill>
                  <a:srgbClr val="332C2C"/>
                </a:solidFill>
                <a:latin typeface="Verdana"/>
                <a:cs typeface="Verdana"/>
              </a:rPr>
              <a:t>sus</a:t>
            </a:r>
            <a:r>
              <a:rPr sz="2750" spc="-100" dirty="0">
                <a:solidFill>
                  <a:srgbClr val="332C2C"/>
                </a:solidFill>
                <a:latin typeface="Verdana"/>
                <a:cs typeface="Verdana"/>
              </a:rPr>
              <a:t> </a:t>
            </a:r>
            <a:r>
              <a:rPr sz="2750" dirty="0">
                <a:solidFill>
                  <a:srgbClr val="332C2C"/>
                </a:solidFill>
                <a:latin typeface="Verdana"/>
                <a:cs typeface="Verdana"/>
              </a:rPr>
              <a:t>capacidades</a:t>
            </a:r>
            <a:r>
              <a:rPr sz="2750" spc="-100" dirty="0">
                <a:solidFill>
                  <a:srgbClr val="332C2C"/>
                </a:solidFill>
                <a:latin typeface="Verdana"/>
                <a:cs typeface="Verdana"/>
              </a:rPr>
              <a:t> </a:t>
            </a:r>
            <a:r>
              <a:rPr sz="2750" spc="40" dirty="0">
                <a:solidFill>
                  <a:srgbClr val="332C2C"/>
                </a:solidFill>
                <a:latin typeface="Verdana"/>
                <a:cs typeface="Verdana"/>
              </a:rPr>
              <a:t>en </a:t>
            </a:r>
            <a:r>
              <a:rPr sz="2750" dirty="0">
                <a:solidFill>
                  <a:srgbClr val="332C2C"/>
                </a:solidFill>
                <a:latin typeface="Verdana"/>
                <a:cs typeface="Verdana"/>
              </a:rPr>
              <a:t>problemas</a:t>
            </a:r>
            <a:r>
              <a:rPr sz="2750" spc="70" dirty="0">
                <a:solidFill>
                  <a:srgbClr val="332C2C"/>
                </a:solidFill>
                <a:latin typeface="Verdana"/>
                <a:cs typeface="Verdana"/>
              </a:rPr>
              <a:t> </a:t>
            </a:r>
            <a:r>
              <a:rPr sz="2750" spc="-10" dirty="0">
                <a:solidFill>
                  <a:srgbClr val="332C2C"/>
                </a:solidFill>
                <a:latin typeface="Verdana"/>
                <a:cs typeface="Verdana"/>
              </a:rPr>
              <a:t>complejos.</a:t>
            </a:r>
            <a:endParaRPr sz="2750">
              <a:latin typeface="Verdana"/>
              <a:cs typeface="Verdana"/>
            </a:endParaRPr>
          </a:p>
        </p:txBody>
      </p:sp>
      <p:sp>
        <p:nvSpPr>
          <p:cNvPr id="12" name="object 12"/>
          <p:cNvSpPr txBox="1">
            <a:spLocks noGrp="1"/>
          </p:cNvSpPr>
          <p:nvPr>
            <p:ph type="title"/>
          </p:nvPr>
        </p:nvSpPr>
        <p:spPr>
          <a:prstGeom prst="rect">
            <a:avLst/>
          </a:prstGeom>
        </p:spPr>
        <p:txBody>
          <a:bodyPr vert="horz" wrap="square" lIns="0" tIns="351098" rIns="0" bIns="0" rtlCol="0">
            <a:spAutoFit/>
          </a:bodyPr>
          <a:lstStyle/>
          <a:p>
            <a:pPr marL="734695">
              <a:lnSpc>
                <a:spcPct val="100000"/>
              </a:lnSpc>
              <a:spcBef>
                <a:spcPts val="100"/>
              </a:spcBef>
            </a:pPr>
            <a:r>
              <a:rPr spc="-170" dirty="0"/>
              <a:t>Conclusión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6141" y="3793769"/>
            <a:ext cx="10984865" cy="1316990"/>
          </a:xfrm>
          <a:prstGeom prst="rect">
            <a:avLst/>
          </a:prstGeom>
        </p:spPr>
        <p:txBody>
          <a:bodyPr vert="horz" wrap="square" lIns="0" tIns="15875" rIns="0" bIns="0" rtlCol="0">
            <a:spAutoFit/>
          </a:bodyPr>
          <a:lstStyle/>
          <a:p>
            <a:pPr marL="12700">
              <a:lnSpc>
                <a:spcPct val="100000"/>
              </a:lnSpc>
              <a:spcBef>
                <a:spcPts val="125"/>
              </a:spcBef>
            </a:pPr>
            <a:r>
              <a:rPr sz="8450" spc="-270" dirty="0"/>
              <a:t>Greedy</a:t>
            </a:r>
            <a:r>
              <a:rPr sz="8450" spc="-405" dirty="0"/>
              <a:t> </a:t>
            </a:r>
            <a:r>
              <a:rPr sz="8450" spc="-355" dirty="0"/>
              <a:t>Best-</a:t>
            </a:r>
            <a:r>
              <a:rPr sz="8450" spc="-325" dirty="0"/>
              <a:t>First</a:t>
            </a:r>
            <a:r>
              <a:rPr sz="8450" spc="-405" dirty="0"/>
              <a:t> </a:t>
            </a:r>
            <a:r>
              <a:rPr sz="8450" spc="-265" dirty="0"/>
              <a:t>Search</a:t>
            </a:r>
            <a:endParaRPr sz="8450"/>
          </a:p>
        </p:txBody>
      </p:sp>
      <p:sp>
        <p:nvSpPr>
          <p:cNvPr id="3" name="object 3"/>
          <p:cNvSpPr/>
          <p:nvPr/>
        </p:nvSpPr>
        <p:spPr>
          <a:xfrm>
            <a:off x="0" y="12"/>
            <a:ext cx="18288000" cy="2550795"/>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84" y="235686"/>
                </a:lnTo>
                <a:lnTo>
                  <a:pt x="3904119" y="215900"/>
                </a:lnTo>
                <a:lnTo>
                  <a:pt x="3948328" y="196748"/>
                </a:lnTo>
                <a:lnTo>
                  <a:pt x="3993210" y="178231"/>
                </a:lnTo>
                <a:lnTo>
                  <a:pt x="4038790" y="160350"/>
                </a:lnTo>
                <a:lnTo>
                  <a:pt x="4085056" y="143078"/>
                </a:lnTo>
                <a:lnTo>
                  <a:pt x="4132046" y="126441"/>
                </a:lnTo>
                <a:lnTo>
                  <a:pt x="4179747" y="110413"/>
                </a:lnTo>
                <a:lnTo>
                  <a:pt x="4228198" y="94996"/>
                </a:lnTo>
                <a:lnTo>
                  <a:pt x="4277398" y="80187"/>
                </a:lnTo>
                <a:lnTo>
                  <a:pt x="4327360" y="65989"/>
                </a:lnTo>
                <a:lnTo>
                  <a:pt x="4378096" y="52387"/>
                </a:lnTo>
                <a:lnTo>
                  <a:pt x="4429620" y="39370"/>
                </a:lnTo>
                <a:lnTo>
                  <a:pt x="4481931" y="26949"/>
                </a:lnTo>
                <a:lnTo>
                  <a:pt x="4535068" y="15113"/>
                </a:lnTo>
                <a:lnTo>
                  <a:pt x="4589030" y="3860"/>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82"/>
                </a:lnTo>
                <a:lnTo>
                  <a:pt x="3926192" y="144741"/>
                </a:lnTo>
                <a:lnTo>
                  <a:pt x="3881170" y="164261"/>
                </a:lnTo>
                <a:lnTo>
                  <a:pt x="3836809" y="184429"/>
                </a:lnTo>
                <a:lnTo>
                  <a:pt x="3793096" y="205257"/>
                </a:lnTo>
                <a:lnTo>
                  <a:pt x="3750030" y="226745"/>
                </a:lnTo>
                <a:lnTo>
                  <a:pt x="3707574" y="248907"/>
                </a:lnTo>
                <a:lnTo>
                  <a:pt x="3665728" y="271741"/>
                </a:lnTo>
                <a:lnTo>
                  <a:pt x="3621519" y="297053"/>
                </a:lnTo>
                <a:lnTo>
                  <a:pt x="3577869" y="323291"/>
                </a:lnTo>
                <a:lnTo>
                  <a:pt x="3534778" y="350418"/>
                </a:lnTo>
                <a:lnTo>
                  <a:pt x="3492233" y="378345"/>
                </a:lnTo>
                <a:lnTo>
                  <a:pt x="3450183" y="407060"/>
                </a:lnTo>
                <a:lnTo>
                  <a:pt x="3408616" y="436486"/>
                </a:lnTo>
                <a:lnTo>
                  <a:pt x="3367519" y="466585"/>
                </a:lnTo>
                <a:lnTo>
                  <a:pt x="3326866" y="497293"/>
                </a:lnTo>
                <a:lnTo>
                  <a:pt x="3288868" y="526821"/>
                </a:lnTo>
                <a:lnTo>
                  <a:pt x="0" y="526821"/>
                </a:lnTo>
                <a:lnTo>
                  <a:pt x="0" y="574446"/>
                </a:lnTo>
                <a:lnTo>
                  <a:pt x="3229508" y="574446"/>
                </a:lnTo>
                <a:lnTo>
                  <a:pt x="3207308" y="592582"/>
                </a:lnTo>
                <a:lnTo>
                  <a:pt x="3168180" y="625233"/>
                </a:lnTo>
                <a:lnTo>
                  <a:pt x="3129381" y="658241"/>
                </a:lnTo>
                <a:lnTo>
                  <a:pt x="3090888" y="691553"/>
                </a:lnTo>
                <a:lnTo>
                  <a:pt x="3052673" y="725119"/>
                </a:lnTo>
                <a:lnTo>
                  <a:pt x="2976981" y="792784"/>
                </a:lnTo>
                <a:lnTo>
                  <a:pt x="2739758" y="1009802"/>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96"/>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12" y="2550083"/>
                </a:lnTo>
                <a:lnTo>
                  <a:pt x="30060" y="2550249"/>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01" y="2162454"/>
                </a:lnTo>
                <a:lnTo>
                  <a:pt x="1325003" y="2137587"/>
                </a:lnTo>
                <a:lnTo>
                  <a:pt x="1371765" y="2112149"/>
                </a:lnTo>
                <a:lnTo>
                  <a:pt x="1417955" y="2086305"/>
                </a:lnTo>
                <a:lnTo>
                  <a:pt x="1463903" y="2059927"/>
                </a:lnTo>
                <a:lnTo>
                  <a:pt x="1509509" y="2033066"/>
                </a:lnTo>
                <a:lnTo>
                  <a:pt x="1554759" y="2005774"/>
                </a:lnTo>
                <a:lnTo>
                  <a:pt x="1599653" y="1978050"/>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74" y="1051598"/>
                </a:lnTo>
                <a:lnTo>
                  <a:pt x="3013252" y="835710"/>
                </a:lnTo>
                <a:lnTo>
                  <a:pt x="3088195"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C2C"/>
          </a:solidFill>
        </p:spPr>
        <p:txBody>
          <a:bodyPr wrap="square" lIns="0" tIns="0" rIns="0" bIns="0" rtlCol="0"/>
          <a:lstStyle/>
          <a:p>
            <a:endParaRPr/>
          </a:p>
        </p:txBody>
      </p:sp>
      <p:sp>
        <p:nvSpPr>
          <p:cNvPr id="4" name="object 4"/>
          <p:cNvSpPr/>
          <p:nvPr/>
        </p:nvSpPr>
        <p:spPr>
          <a:xfrm>
            <a:off x="0" y="7892605"/>
            <a:ext cx="18288000" cy="2394585"/>
          </a:xfrm>
          <a:custGeom>
            <a:avLst/>
            <a:gdLst/>
            <a:ahLst/>
            <a:cxnLst/>
            <a:rect l="l" t="t" r="r" b="b"/>
            <a:pathLst>
              <a:path w="18288000" h="2394584">
                <a:moveTo>
                  <a:pt x="18287988" y="0"/>
                </a:moveTo>
                <a:lnTo>
                  <a:pt x="18231523" y="5473"/>
                </a:lnTo>
                <a:lnTo>
                  <a:pt x="18154549" y="18618"/>
                </a:lnTo>
                <a:lnTo>
                  <a:pt x="18108041" y="27863"/>
                </a:lnTo>
                <a:lnTo>
                  <a:pt x="18061496" y="37909"/>
                </a:lnTo>
                <a:lnTo>
                  <a:pt x="18014912" y="48768"/>
                </a:lnTo>
                <a:lnTo>
                  <a:pt x="17968303" y="60413"/>
                </a:lnTo>
                <a:lnTo>
                  <a:pt x="17921669" y="72859"/>
                </a:lnTo>
                <a:lnTo>
                  <a:pt x="17875009" y="86106"/>
                </a:lnTo>
                <a:lnTo>
                  <a:pt x="17828337" y="100139"/>
                </a:lnTo>
                <a:lnTo>
                  <a:pt x="17781664" y="114960"/>
                </a:lnTo>
                <a:lnTo>
                  <a:pt x="17734966" y="130568"/>
                </a:lnTo>
                <a:lnTo>
                  <a:pt x="17688281" y="146964"/>
                </a:lnTo>
                <a:lnTo>
                  <a:pt x="17641596" y="164147"/>
                </a:lnTo>
                <a:lnTo>
                  <a:pt x="17594936" y="182105"/>
                </a:lnTo>
                <a:lnTo>
                  <a:pt x="17548276" y="200850"/>
                </a:lnTo>
                <a:lnTo>
                  <a:pt x="17501642" y="220370"/>
                </a:lnTo>
                <a:lnTo>
                  <a:pt x="17455033" y="240665"/>
                </a:lnTo>
                <a:lnTo>
                  <a:pt x="17408462" y="261734"/>
                </a:lnTo>
                <a:lnTo>
                  <a:pt x="17361916" y="283578"/>
                </a:lnTo>
                <a:lnTo>
                  <a:pt x="17315422" y="306197"/>
                </a:lnTo>
                <a:lnTo>
                  <a:pt x="17268978" y="329577"/>
                </a:lnTo>
                <a:lnTo>
                  <a:pt x="17222572" y="353720"/>
                </a:lnTo>
                <a:lnTo>
                  <a:pt x="17176230" y="378637"/>
                </a:lnTo>
                <a:lnTo>
                  <a:pt x="17129405" y="404558"/>
                </a:lnTo>
                <a:lnTo>
                  <a:pt x="17082974" y="431063"/>
                </a:lnTo>
                <a:lnTo>
                  <a:pt x="17036936" y="458114"/>
                </a:lnTo>
                <a:lnTo>
                  <a:pt x="16991292" y="485698"/>
                </a:lnTo>
                <a:lnTo>
                  <a:pt x="16946042" y="513765"/>
                </a:lnTo>
                <a:lnTo>
                  <a:pt x="16901186" y="542302"/>
                </a:lnTo>
                <a:lnTo>
                  <a:pt x="16856736" y="571296"/>
                </a:lnTo>
                <a:lnTo>
                  <a:pt x="16812667" y="600710"/>
                </a:lnTo>
                <a:lnTo>
                  <a:pt x="16769004" y="630529"/>
                </a:lnTo>
                <a:lnTo>
                  <a:pt x="16725735" y="660717"/>
                </a:lnTo>
                <a:lnTo>
                  <a:pt x="16682860" y="691248"/>
                </a:lnTo>
                <a:lnTo>
                  <a:pt x="16640391" y="722109"/>
                </a:lnTo>
                <a:lnTo>
                  <a:pt x="16598329" y="753262"/>
                </a:lnTo>
                <a:lnTo>
                  <a:pt x="16556660" y="784682"/>
                </a:lnTo>
                <a:lnTo>
                  <a:pt x="16515385" y="816368"/>
                </a:lnTo>
                <a:lnTo>
                  <a:pt x="16474529" y="848271"/>
                </a:lnTo>
                <a:lnTo>
                  <a:pt x="16434067" y="880364"/>
                </a:lnTo>
                <a:lnTo>
                  <a:pt x="16393998" y="912647"/>
                </a:lnTo>
                <a:lnTo>
                  <a:pt x="16354349" y="945070"/>
                </a:lnTo>
                <a:lnTo>
                  <a:pt x="16315106" y="977620"/>
                </a:lnTo>
                <a:lnTo>
                  <a:pt x="16276257" y="1010259"/>
                </a:lnTo>
                <a:lnTo>
                  <a:pt x="16237827" y="1042987"/>
                </a:lnTo>
                <a:lnTo>
                  <a:pt x="16199790" y="1075766"/>
                </a:lnTo>
                <a:lnTo>
                  <a:pt x="16162173" y="1108557"/>
                </a:lnTo>
                <a:lnTo>
                  <a:pt x="16088157" y="1174127"/>
                </a:lnTo>
                <a:lnTo>
                  <a:pt x="16015792" y="1239494"/>
                </a:lnTo>
                <a:lnTo>
                  <a:pt x="15945066" y="1304467"/>
                </a:lnTo>
                <a:lnTo>
                  <a:pt x="15842069" y="1400746"/>
                </a:lnTo>
                <a:lnTo>
                  <a:pt x="15617203" y="1614512"/>
                </a:lnTo>
                <a:lnTo>
                  <a:pt x="15542121" y="1684680"/>
                </a:lnTo>
                <a:lnTo>
                  <a:pt x="15504198" y="1719491"/>
                </a:lnTo>
                <a:lnTo>
                  <a:pt x="15465971" y="1754047"/>
                </a:lnTo>
                <a:lnTo>
                  <a:pt x="15427427" y="1788274"/>
                </a:lnTo>
                <a:lnTo>
                  <a:pt x="15388527" y="1822094"/>
                </a:lnTo>
                <a:lnTo>
                  <a:pt x="15349258" y="1855457"/>
                </a:lnTo>
                <a:lnTo>
                  <a:pt x="15341003" y="1862289"/>
                </a:lnTo>
                <a:lnTo>
                  <a:pt x="0" y="1862289"/>
                </a:lnTo>
                <a:lnTo>
                  <a:pt x="0" y="1909914"/>
                </a:lnTo>
                <a:lnTo>
                  <a:pt x="15282698" y="1909914"/>
                </a:lnTo>
                <a:lnTo>
                  <a:pt x="15269490" y="1920532"/>
                </a:lnTo>
                <a:lnTo>
                  <a:pt x="15228926" y="1952117"/>
                </a:lnTo>
                <a:lnTo>
                  <a:pt x="15187879" y="1982965"/>
                </a:lnTo>
                <a:lnTo>
                  <a:pt x="15146325" y="2013026"/>
                </a:lnTo>
                <a:lnTo>
                  <a:pt x="15104225" y="2042223"/>
                </a:lnTo>
                <a:lnTo>
                  <a:pt x="15061565" y="2070493"/>
                </a:lnTo>
                <a:lnTo>
                  <a:pt x="15018309" y="2097773"/>
                </a:lnTo>
                <a:lnTo>
                  <a:pt x="14974431" y="2123998"/>
                </a:lnTo>
                <a:lnTo>
                  <a:pt x="14932660" y="2147773"/>
                </a:lnTo>
                <a:lnTo>
                  <a:pt x="14890166" y="2170798"/>
                </a:lnTo>
                <a:lnTo>
                  <a:pt x="14846948" y="2193099"/>
                </a:lnTo>
                <a:lnTo>
                  <a:pt x="14802866" y="2214727"/>
                </a:lnTo>
                <a:lnTo>
                  <a:pt x="14758264" y="2235530"/>
                </a:lnTo>
                <a:lnTo>
                  <a:pt x="14712760" y="2255672"/>
                </a:lnTo>
                <a:lnTo>
                  <a:pt x="14666468" y="2275103"/>
                </a:lnTo>
                <a:lnTo>
                  <a:pt x="14619364" y="2293836"/>
                </a:lnTo>
                <a:lnTo>
                  <a:pt x="14571434" y="2311870"/>
                </a:lnTo>
                <a:lnTo>
                  <a:pt x="14522666" y="2329218"/>
                </a:lnTo>
                <a:lnTo>
                  <a:pt x="14473047" y="2345893"/>
                </a:lnTo>
                <a:lnTo>
                  <a:pt x="14422552" y="2361869"/>
                </a:lnTo>
                <a:lnTo>
                  <a:pt x="14371168" y="2377198"/>
                </a:lnTo>
                <a:lnTo>
                  <a:pt x="14318882" y="2391841"/>
                </a:lnTo>
                <a:lnTo>
                  <a:pt x="14309179" y="2394394"/>
                </a:lnTo>
                <a:lnTo>
                  <a:pt x="14492897" y="2394394"/>
                </a:lnTo>
                <a:lnTo>
                  <a:pt x="14566392" y="2369375"/>
                </a:lnTo>
                <a:lnTo>
                  <a:pt x="14612988" y="2352306"/>
                </a:lnTo>
                <a:lnTo>
                  <a:pt x="14658835" y="2334603"/>
                </a:lnTo>
                <a:lnTo>
                  <a:pt x="14703946" y="2316251"/>
                </a:lnTo>
                <a:lnTo>
                  <a:pt x="14748332" y="2297265"/>
                </a:lnTo>
                <a:lnTo>
                  <a:pt x="14792008" y="2277618"/>
                </a:lnTo>
                <a:lnTo>
                  <a:pt x="14834985" y="2257323"/>
                </a:lnTo>
                <a:lnTo>
                  <a:pt x="14877276" y="2236355"/>
                </a:lnTo>
                <a:lnTo>
                  <a:pt x="14919008" y="2214676"/>
                </a:lnTo>
                <a:lnTo>
                  <a:pt x="14959876" y="2192426"/>
                </a:lnTo>
                <a:lnTo>
                  <a:pt x="15000212" y="2169452"/>
                </a:lnTo>
                <a:lnTo>
                  <a:pt x="15042693" y="2144039"/>
                </a:lnTo>
                <a:lnTo>
                  <a:pt x="15084565" y="2117687"/>
                </a:lnTo>
                <a:lnTo>
                  <a:pt x="15125853" y="2090458"/>
                </a:lnTo>
                <a:lnTo>
                  <a:pt x="15166594" y="2062416"/>
                </a:lnTo>
                <a:lnTo>
                  <a:pt x="15206802" y="2033600"/>
                </a:lnTo>
                <a:lnTo>
                  <a:pt x="15246503" y="2004072"/>
                </a:lnTo>
                <a:lnTo>
                  <a:pt x="15285733" y="1973897"/>
                </a:lnTo>
                <a:lnTo>
                  <a:pt x="15324506" y="1943112"/>
                </a:lnTo>
                <a:lnTo>
                  <a:pt x="15362860" y="1911781"/>
                </a:lnTo>
                <a:lnTo>
                  <a:pt x="15365083" y="1909914"/>
                </a:lnTo>
                <a:lnTo>
                  <a:pt x="18287988" y="1909914"/>
                </a:lnTo>
                <a:lnTo>
                  <a:pt x="18287988" y="1862289"/>
                </a:lnTo>
                <a:lnTo>
                  <a:pt x="15421394" y="1862289"/>
                </a:lnTo>
                <a:lnTo>
                  <a:pt x="15438374" y="1847710"/>
                </a:lnTo>
                <a:lnTo>
                  <a:pt x="15475611" y="1815071"/>
                </a:lnTo>
                <a:lnTo>
                  <a:pt x="15512504" y="1782114"/>
                </a:lnTo>
                <a:lnTo>
                  <a:pt x="15549106" y="1748878"/>
                </a:lnTo>
                <a:lnTo>
                  <a:pt x="15585428" y="1715439"/>
                </a:lnTo>
                <a:lnTo>
                  <a:pt x="15657373" y="1648104"/>
                </a:lnTo>
                <a:lnTo>
                  <a:pt x="15877286" y="1439024"/>
                </a:lnTo>
                <a:lnTo>
                  <a:pt x="15979610" y="1343406"/>
                </a:lnTo>
                <a:lnTo>
                  <a:pt x="16049867" y="1278902"/>
                </a:lnTo>
                <a:lnTo>
                  <a:pt x="16121749" y="1214005"/>
                </a:lnTo>
                <a:lnTo>
                  <a:pt x="16195243" y="1148930"/>
                </a:lnTo>
                <a:lnTo>
                  <a:pt x="16270364" y="1083856"/>
                </a:lnTo>
                <a:lnTo>
                  <a:pt x="16308515" y="1051382"/>
                </a:lnTo>
                <a:lnTo>
                  <a:pt x="16347085" y="1018984"/>
                </a:lnTo>
                <a:lnTo>
                  <a:pt x="16386036" y="986688"/>
                </a:lnTo>
                <a:lnTo>
                  <a:pt x="16425393" y="954519"/>
                </a:lnTo>
                <a:lnTo>
                  <a:pt x="16465144" y="922489"/>
                </a:lnTo>
                <a:lnTo>
                  <a:pt x="16505301" y="890638"/>
                </a:lnTo>
                <a:lnTo>
                  <a:pt x="16545840" y="858989"/>
                </a:lnTo>
                <a:lnTo>
                  <a:pt x="16586784" y="827557"/>
                </a:lnTo>
                <a:lnTo>
                  <a:pt x="16628110" y="796378"/>
                </a:lnTo>
                <a:lnTo>
                  <a:pt x="16669842" y="765479"/>
                </a:lnTo>
                <a:lnTo>
                  <a:pt x="16711956" y="734860"/>
                </a:lnTo>
                <a:lnTo>
                  <a:pt x="16754475" y="704570"/>
                </a:lnTo>
                <a:lnTo>
                  <a:pt x="16797376" y="674636"/>
                </a:lnTo>
                <a:lnTo>
                  <a:pt x="16840657" y="645058"/>
                </a:lnTo>
                <a:lnTo>
                  <a:pt x="16884333" y="615873"/>
                </a:lnTo>
                <a:lnTo>
                  <a:pt x="16928402" y="587121"/>
                </a:lnTo>
                <a:lnTo>
                  <a:pt x="16972852" y="558800"/>
                </a:lnTo>
                <a:lnTo>
                  <a:pt x="17017683" y="530961"/>
                </a:lnTo>
                <a:lnTo>
                  <a:pt x="17062908" y="503605"/>
                </a:lnTo>
                <a:lnTo>
                  <a:pt x="17108513" y="476770"/>
                </a:lnTo>
                <a:lnTo>
                  <a:pt x="17154500" y="450481"/>
                </a:lnTo>
                <a:lnTo>
                  <a:pt x="17200868" y="424764"/>
                </a:lnTo>
                <a:lnTo>
                  <a:pt x="17248670" y="399072"/>
                </a:lnTo>
                <a:lnTo>
                  <a:pt x="17296537" y="374218"/>
                </a:lnTo>
                <a:lnTo>
                  <a:pt x="17344454" y="350189"/>
                </a:lnTo>
                <a:lnTo>
                  <a:pt x="17392422" y="326999"/>
                </a:lnTo>
                <a:lnTo>
                  <a:pt x="17440440" y="304660"/>
                </a:lnTo>
                <a:lnTo>
                  <a:pt x="17488485" y="283146"/>
                </a:lnTo>
                <a:lnTo>
                  <a:pt x="17536567" y="262470"/>
                </a:lnTo>
                <a:lnTo>
                  <a:pt x="17584662" y="242646"/>
                </a:lnTo>
                <a:lnTo>
                  <a:pt x="17632782" y="223659"/>
                </a:lnTo>
                <a:lnTo>
                  <a:pt x="17680915" y="205511"/>
                </a:lnTo>
                <a:lnTo>
                  <a:pt x="17729048" y="188201"/>
                </a:lnTo>
                <a:lnTo>
                  <a:pt x="17777194" y="171742"/>
                </a:lnTo>
                <a:lnTo>
                  <a:pt x="17825314" y="156133"/>
                </a:lnTo>
                <a:lnTo>
                  <a:pt x="17873434" y="141363"/>
                </a:lnTo>
                <a:lnTo>
                  <a:pt x="17921529" y="127457"/>
                </a:lnTo>
                <a:lnTo>
                  <a:pt x="17969611" y="114388"/>
                </a:lnTo>
                <a:lnTo>
                  <a:pt x="18017655" y="102171"/>
                </a:lnTo>
                <a:lnTo>
                  <a:pt x="18065649" y="90805"/>
                </a:lnTo>
                <a:lnTo>
                  <a:pt x="18113617" y="80289"/>
                </a:lnTo>
                <a:lnTo>
                  <a:pt x="18161521" y="70637"/>
                </a:lnTo>
                <a:lnTo>
                  <a:pt x="18209375" y="61836"/>
                </a:lnTo>
                <a:lnTo>
                  <a:pt x="18257381" y="55105"/>
                </a:lnTo>
                <a:lnTo>
                  <a:pt x="18287988" y="52781"/>
                </a:lnTo>
                <a:lnTo>
                  <a:pt x="18287988" y="0"/>
                </a:lnTo>
                <a:close/>
              </a:path>
            </a:pathLst>
          </a:custGeom>
          <a:solidFill>
            <a:srgbClr val="332C2C"/>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36"/>
              <a:ext cx="5095874" cy="5095874"/>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08"/>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8436153" y="3503231"/>
            <a:ext cx="4754194" cy="342087"/>
          </a:xfrm>
          <a:prstGeom prst="rect">
            <a:avLst/>
          </a:prstGeom>
        </p:spPr>
      </p:pic>
      <p:pic>
        <p:nvPicPr>
          <p:cNvPr id="9" name="object 9"/>
          <p:cNvPicPr/>
          <p:nvPr/>
        </p:nvPicPr>
        <p:blipFill>
          <a:blip r:embed="rId4" cstate="print"/>
          <a:stretch>
            <a:fillRect/>
          </a:stretch>
        </p:blipFill>
        <p:spPr>
          <a:xfrm>
            <a:off x="13122020" y="4350956"/>
            <a:ext cx="2240915" cy="343801"/>
          </a:xfrm>
          <a:prstGeom prst="rect">
            <a:avLst/>
          </a:prstGeom>
        </p:spPr>
      </p:pic>
      <p:pic>
        <p:nvPicPr>
          <p:cNvPr id="10" name="object 10"/>
          <p:cNvPicPr/>
          <p:nvPr/>
        </p:nvPicPr>
        <p:blipFill>
          <a:blip r:embed="rId5" cstate="print"/>
          <a:stretch>
            <a:fillRect/>
          </a:stretch>
        </p:blipFill>
        <p:spPr>
          <a:xfrm>
            <a:off x="8457844" y="4779581"/>
            <a:ext cx="1996008" cy="276301"/>
          </a:xfrm>
          <a:prstGeom prst="rect">
            <a:avLst/>
          </a:prstGeom>
        </p:spPr>
      </p:pic>
      <p:sp>
        <p:nvSpPr>
          <p:cNvPr id="11" name="object 11"/>
          <p:cNvSpPr txBox="1"/>
          <p:nvPr/>
        </p:nvSpPr>
        <p:spPr>
          <a:xfrm>
            <a:off x="8405253" y="3414751"/>
            <a:ext cx="7428230" cy="3427095"/>
          </a:xfrm>
          <a:prstGeom prst="rect">
            <a:avLst/>
          </a:prstGeom>
        </p:spPr>
        <p:txBody>
          <a:bodyPr vert="horz" wrap="square" lIns="0" tIns="8890" rIns="0" bIns="0" rtlCol="0">
            <a:spAutoFit/>
          </a:bodyPr>
          <a:lstStyle/>
          <a:p>
            <a:pPr marL="12700" marR="563245" indent="4881880">
              <a:lnSpc>
                <a:spcPct val="101099"/>
              </a:lnSpc>
              <a:spcBef>
                <a:spcPts val="70"/>
              </a:spcBef>
            </a:pPr>
            <a:r>
              <a:rPr sz="2750" spc="-50" dirty="0">
                <a:solidFill>
                  <a:srgbClr val="332C2C"/>
                </a:solidFill>
                <a:latin typeface="Verdana"/>
                <a:cs typeface="Verdana"/>
              </a:rPr>
              <a:t>es</a:t>
            </a:r>
            <a:r>
              <a:rPr sz="2750" spc="-245" dirty="0">
                <a:solidFill>
                  <a:srgbClr val="332C2C"/>
                </a:solidFill>
                <a:latin typeface="Verdana"/>
                <a:cs typeface="Verdana"/>
              </a:rPr>
              <a:t> </a:t>
            </a:r>
            <a:r>
              <a:rPr sz="2750" spc="110" dirty="0">
                <a:solidFill>
                  <a:srgbClr val="332C2C"/>
                </a:solidFill>
                <a:latin typeface="Verdana"/>
                <a:cs typeface="Verdana"/>
              </a:rPr>
              <a:t>un</a:t>
            </a:r>
            <a:r>
              <a:rPr sz="2750" spc="-245" dirty="0">
                <a:solidFill>
                  <a:srgbClr val="332C2C"/>
                </a:solidFill>
                <a:latin typeface="Verdana"/>
                <a:cs typeface="Verdana"/>
              </a:rPr>
              <a:t> </a:t>
            </a:r>
            <a:r>
              <a:rPr sz="2750" spc="-20" dirty="0">
                <a:solidFill>
                  <a:srgbClr val="332C2C"/>
                </a:solidFill>
                <a:latin typeface="Verdana"/>
                <a:cs typeface="Verdana"/>
              </a:rPr>
              <a:t>tema </a:t>
            </a:r>
            <a:r>
              <a:rPr sz="2750" dirty="0">
                <a:solidFill>
                  <a:srgbClr val="332C2C"/>
                </a:solidFill>
                <a:latin typeface="Verdana"/>
                <a:cs typeface="Verdana"/>
              </a:rPr>
              <a:t>crucial</a:t>
            </a:r>
            <a:r>
              <a:rPr sz="2750" spc="-135" dirty="0">
                <a:solidFill>
                  <a:srgbClr val="332C2C"/>
                </a:solidFill>
                <a:latin typeface="Verdana"/>
                <a:cs typeface="Verdana"/>
              </a:rPr>
              <a:t> </a:t>
            </a:r>
            <a:r>
              <a:rPr sz="2750" spc="65" dirty="0">
                <a:solidFill>
                  <a:srgbClr val="332C2C"/>
                </a:solidFill>
                <a:latin typeface="Verdana"/>
                <a:cs typeface="Verdana"/>
              </a:rPr>
              <a:t>en</a:t>
            </a:r>
            <a:r>
              <a:rPr sz="2750" spc="-130" dirty="0">
                <a:solidFill>
                  <a:srgbClr val="332C2C"/>
                </a:solidFill>
                <a:latin typeface="Verdana"/>
                <a:cs typeface="Verdana"/>
              </a:rPr>
              <a:t> </a:t>
            </a:r>
            <a:r>
              <a:rPr sz="2750" spc="-35" dirty="0">
                <a:solidFill>
                  <a:srgbClr val="332C2C"/>
                </a:solidFill>
                <a:latin typeface="Verdana"/>
                <a:cs typeface="Verdana"/>
              </a:rPr>
              <a:t>la</a:t>
            </a:r>
            <a:r>
              <a:rPr sz="2750" spc="-130" dirty="0">
                <a:solidFill>
                  <a:srgbClr val="332C2C"/>
                </a:solidFill>
                <a:latin typeface="Verdana"/>
                <a:cs typeface="Verdana"/>
              </a:rPr>
              <a:t> </a:t>
            </a:r>
            <a:r>
              <a:rPr sz="2750" dirty="0">
                <a:solidFill>
                  <a:srgbClr val="332C2C"/>
                </a:solidFill>
                <a:latin typeface="Verdana"/>
                <a:cs typeface="Verdana"/>
              </a:rPr>
              <a:t>inteligencia</a:t>
            </a:r>
            <a:r>
              <a:rPr sz="2750" spc="-135" dirty="0">
                <a:solidFill>
                  <a:srgbClr val="332C2C"/>
                </a:solidFill>
                <a:latin typeface="Verdana"/>
                <a:cs typeface="Verdana"/>
              </a:rPr>
              <a:t> </a:t>
            </a:r>
            <a:r>
              <a:rPr sz="2750" spc="-65" dirty="0">
                <a:solidFill>
                  <a:srgbClr val="332C2C"/>
                </a:solidFill>
                <a:latin typeface="Verdana"/>
                <a:cs typeface="Verdana"/>
              </a:rPr>
              <a:t>artiﬁcial.</a:t>
            </a:r>
            <a:r>
              <a:rPr sz="2750" spc="-130" dirty="0">
                <a:solidFill>
                  <a:srgbClr val="332C2C"/>
                </a:solidFill>
                <a:latin typeface="Verdana"/>
                <a:cs typeface="Verdana"/>
              </a:rPr>
              <a:t> </a:t>
            </a:r>
            <a:r>
              <a:rPr sz="2750" spc="-20" dirty="0">
                <a:solidFill>
                  <a:srgbClr val="332C2C"/>
                </a:solidFill>
                <a:latin typeface="Verdana"/>
                <a:cs typeface="Verdana"/>
              </a:rPr>
              <a:t>Este algoritmo,</a:t>
            </a:r>
            <a:r>
              <a:rPr sz="2750" spc="-204" dirty="0">
                <a:solidFill>
                  <a:srgbClr val="332C2C"/>
                </a:solidFill>
                <a:latin typeface="Verdana"/>
                <a:cs typeface="Verdana"/>
              </a:rPr>
              <a:t> </a:t>
            </a:r>
            <a:r>
              <a:rPr sz="2750" spc="65" dirty="0">
                <a:solidFill>
                  <a:srgbClr val="332C2C"/>
                </a:solidFill>
                <a:latin typeface="Verdana"/>
                <a:cs typeface="Verdana"/>
              </a:rPr>
              <a:t>conocido</a:t>
            </a:r>
            <a:r>
              <a:rPr sz="2750" spc="-204" dirty="0">
                <a:solidFill>
                  <a:srgbClr val="332C2C"/>
                </a:solidFill>
                <a:latin typeface="Verdana"/>
                <a:cs typeface="Verdana"/>
              </a:rPr>
              <a:t> </a:t>
            </a:r>
            <a:r>
              <a:rPr sz="2750" spc="80" dirty="0">
                <a:solidFill>
                  <a:srgbClr val="332C2C"/>
                </a:solidFill>
                <a:latin typeface="Verdana"/>
                <a:cs typeface="Verdana"/>
              </a:rPr>
              <a:t>como</a:t>
            </a:r>
            <a:endParaRPr sz="2750">
              <a:latin typeface="Verdana"/>
              <a:cs typeface="Verdana"/>
            </a:endParaRPr>
          </a:p>
          <a:p>
            <a:pPr marL="12700" marR="5080" indent="2053589">
              <a:lnSpc>
                <a:spcPct val="101699"/>
              </a:lnSpc>
              <a:spcBef>
                <a:spcPts val="15"/>
              </a:spcBef>
            </a:pPr>
            <a:r>
              <a:rPr sz="2750" spc="-420" dirty="0">
                <a:solidFill>
                  <a:srgbClr val="332C2C"/>
                </a:solidFill>
                <a:latin typeface="Verdana"/>
                <a:cs typeface="Verdana"/>
              </a:rPr>
              <a:t>,</a:t>
            </a:r>
            <a:r>
              <a:rPr sz="2750" spc="-200" dirty="0">
                <a:solidFill>
                  <a:srgbClr val="332C2C"/>
                </a:solidFill>
                <a:latin typeface="Verdana"/>
                <a:cs typeface="Verdana"/>
              </a:rPr>
              <a:t> </a:t>
            </a:r>
            <a:r>
              <a:rPr sz="2750" spc="-50" dirty="0">
                <a:solidFill>
                  <a:srgbClr val="332C2C"/>
                </a:solidFill>
                <a:latin typeface="Verdana"/>
                <a:cs typeface="Verdana"/>
              </a:rPr>
              <a:t>se</a:t>
            </a:r>
            <a:r>
              <a:rPr sz="2750" spc="-195" dirty="0">
                <a:solidFill>
                  <a:srgbClr val="332C2C"/>
                </a:solidFill>
                <a:latin typeface="Verdana"/>
                <a:cs typeface="Verdana"/>
              </a:rPr>
              <a:t> </a:t>
            </a:r>
            <a:r>
              <a:rPr sz="2750" dirty="0">
                <a:solidFill>
                  <a:srgbClr val="332C2C"/>
                </a:solidFill>
                <a:latin typeface="Verdana"/>
                <a:cs typeface="Verdana"/>
              </a:rPr>
              <a:t>enfoca</a:t>
            </a:r>
            <a:r>
              <a:rPr sz="2750" spc="-195" dirty="0">
                <a:solidFill>
                  <a:srgbClr val="332C2C"/>
                </a:solidFill>
                <a:latin typeface="Verdana"/>
                <a:cs typeface="Verdana"/>
              </a:rPr>
              <a:t> </a:t>
            </a:r>
            <a:r>
              <a:rPr sz="2750" spc="65" dirty="0">
                <a:solidFill>
                  <a:srgbClr val="332C2C"/>
                </a:solidFill>
                <a:latin typeface="Verdana"/>
                <a:cs typeface="Verdana"/>
              </a:rPr>
              <a:t>en</a:t>
            </a:r>
            <a:r>
              <a:rPr sz="2750" spc="-195" dirty="0">
                <a:solidFill>
                  <a:srgbClr val="332C2C"/>
                </a:solidFill>
                <a:latin typeface="Verdana"/>
                <a:cs typeface="Verdana"/>
              </a:rPr>
              <a:t> </a:t>
            </a:r>
            <a:r>
              <a:rPr sz="2750" dirty="0">
                <a:solidFill>
                  <a:srgbClr val="332C2C"/>
                </a:solidFill>
                <a:latin typeface="Verdana"/>
                <a:cs typeface="Verdana"/>
              </a:rPr>
              <a:t>encontrar</a:t>
            </a:r>
            <a:r>
              <a:rPr sz="2750" spc="-200" dirty="0">
                <a:solidFill>
                  <a:srgbClr val="332C2C"/>
                </a:solidFill>
                <a:latin typeface="Verdana"/>
                <a:cs typeface="Verdana"/>
              </a:rPr>
              <a:t> </a:t>
            </a:r>
            <a:r>
              <a:rPr sz="2750" spc="-25" dirty="0">
                <a:solidFill>
                  <a:srgbClr val="332C2C"/>
                </a:solidFill>
                <a:latin typeface="Verdana"/>
                <a:cs typeface="Verdana"/>
              </a:rPr>
              <a:t>la </a:t>
            </a:r>
            <a:r>
              <a:rPr sz="2750" dirty="0">
                <a:solidFill>
                  <a:srgbClr val="332C2C"/>
                </a:solidFill>
                <a:latin typeface="Verdana"/>
                <a:cs typeface="Verdana"/>
              </a:rPr>
              <a:t>solución</a:t>
            </a:r>
            <a:r>
              <a:rPr sz="2750" spc="-95" dirty="0">
                <a:solidFill>
                  <a:srgbClr val="332C2C"/>
                </a:solidFill>
                <a:latin typeface="Verdana"/>
                <a:cs typeface="Verdana"/>
              </a:rPr>
              <a:t> </a:t>
            </a:r>
            <a:r>
              <a:rPr sz="2750" dirty="0">
                <a:solidFill>
                  <a:srgbClr val="332C2C"/>
                </a:solidFill>
                <a:latin typeface="Verdana"/>
                <a:cs typeface="Verdana"/>
              </a:rPr>
              <a:t>más</a:t>
            </a:r>
            <a:r>
              <a:rPr sz="2750" spc="-95" dirty="0">
                <a:solidFill>
                  <a:srgbClr val="332C2C"/>
                </a:solidFill>
                <a:latin typeface="Verdana"/>
                <a:cs typeface="Verdana"/>
              </a:rPr>
              <a:t> </a:t>
            </a:r>
            <a:r>
              <a:rPr sz="2750" dirty="0">
                <a:solidFill>
                  <a:srgbClr val="332C2C"/>
                </a:solidFill>
                <a:latin typeface="Verdana"/>
                <a:cs typeface="Verdana"/>
              </a:rPr>
              <a:t>prometedora</a:t>
            </a:r>
            <a:r>
              <a:rPr sz="2750" spc="-95" dirty="0">
                <a:solidFill>
                  <a:srgbClr val="332C2C"/>
                </a:solidFill>
                <a:latin typeface="Verdana"/>
                <a:cs typeface="Verdana"/>
              </a:rPr>
              <a:t> </a:t>
            </a:r>
            <a:r>
              <a:rPr sz="2750" spc="-35" dirty="0">
                <a:solidFill>
                  <a:srgbClr val="332C2C"/>
                </a:solidFill>
                <a:latin typeface="Verdana"/>
                <a:cs typeface="Verdana"/>
              </a:rPr>
              <a:t>al</a:t>
            </a:r>
            <a:r>
              <a:rPr sz="2750" spc="-90" dirty="0">
                <a:solidFill>
                  <a:srgbClr val="332C2C"/>
                </a:solidFill>
                <a:latin typeface="Verdana"/>
                <a:cs typeface="Verdana"/>
              </a:rPr>
              <a:t> </a:t>
            </a:r>
            <a:r>
              <a:rPr sz="2750" spc="-10" dirty="0">
                <a:solidFill>
                  <a:srgbClr val="332C2C"/>
                </a:solidFill>
                <a:latin typeface="Verdana"/>
                <a:cs typeface="Verdana"/>
              </a:rPr>
              <a:t>problema. </a:t>
            </a:r>
            <a:r>
              <a:rPr sz="2750" spc="110" dirty="0">
                <a:solidFill>
                  <a:srgbClr val="332C2C"/>
                </a:solidFill>
                <a:latin typeface="Verdana"/>
                <a:cs typeface="Verdana"/>
              </a:rPr>
              <a:t>En</a:t>
            </a:r>
            <a:r>
              <a:rPr sz="2750" spc="-210" dirty="0">
                <a:solidFill>
                  <a:srgbClr val="332C2C"/>
                </a:solidFill>
                <a:latin typeface="Verdana"/>
                <a:cs typeface="Verdana"/>
              </a:rPr>
              <a:t> </a:t>
            </a:r>
            <a:r>
              <a:rPr sz="2750" spc="-35" dirty="0">
                <a:solidFill>
                  <a:srgbClr val="332C2C"/>
                </a:solidFill>
                <a:latin typeface="Verdana"/>
                <a:cs typeface="Verdana"/>
              </a:rPr>
              <a:t>esta</a:t>
            </a:r>
            <a:r>
              <a:rPr sz="2750" spc="-200" dirty="0">
                <a:solidFill>
                  <a:srgbClr val="332C2C"/>
                </a:solidFill>
                <a:latin typeface="Verdana"/>
                <a:cs typeface="Verdana"/>
              </a:rPr>
              <a:t> </a:t>
            </a:r>
            <a:r>
              <a:rPr sz="2750" spc="-20" dirty="0">
                <a:solidFill>
                  <a:srgbClr val="332C2C"/>
                </a:solidFill>
                <a:latin typeface="Verdana"/>
                <a:cs typeface="Verdana"/>
              </a:rPr>
              <a:t>presentación,</a:t>
            </a:r>
            <a:r>
              <a:rPr sz="2750" spc="-200" dirty="0">
                <a:solidFill>
                  <a:srgbClr val="332C2C"/>
                </a:solidFill>
                <a:latin typeface="Verdana"/>
                <a:cs typeface="Verdana"/>
              </a:rPr>
              <a:t> </a:t>
            </a:r>
            <a:r>
              <a:rPr sz="2750" spc="-20" dirty="0">
                <a:solidFill>
                  <a:srgbClr val="332C2C"/>
                </a:solidFill>
                <a:latin typeface="Verdana"/>
                <a:cs typeface="Verdana"/>
              </a:rPr>
              <a:t>exploraremos</a:t>
            </a:r>
            <a:r>
              <a:rPr sz="2750" spc="-200" dirty="0">
                <a:solidFill>
                  <a:srgbClr val="332C2C"/>
                </a:solidFill>
                <a:latin typeface="Verdana"/>
                <a:cs typeface="Verdana"/>
              </a:rPr>
              <a:t> </a:t>
            </a:r>
            <a:r>
              <a:rPr sz="2750" spc="-25" dirty="0">
                <a:solidFill>
                  <a:srgbClr val="332C2C"/>
                </a:solidFill>
                <a:latin typeface="Verdana"/>
                <a:cs typeface="Verdana"/>
              </a:rPr>
              <a:t>su </a:t>
            </a:r>
            <a:r>
              <a:rPr sz="2750" spc="50" dirty="0">
                <a:solidFill>
                  <a:srgbClr val="332C2C"/>
                </a:solidFill>
                <a:latin typeface="Verdana"/>
                <a:cs typeface="Verdana"/>
              </a:rPr>
              <a:t>funcionamiento</a:t>
            </a:r>
            <a:r>
              <a:rPr sz="2750" spc="-180" dirty="0">
                <a:solidFill>
                  <a:srgbClr val="332C2C"/>
                </a:solidFill>
                <a:latin typeface="Verdana"/>
                <a:cs typeface="Verdana"/>
              </a:rPr>
              <a:t> </a:t>
            </a:r>
            <a:r>
              <a:rPr sz="2750" spc="-155" dirty="0">
                <a:solidFill>
                  <a:srgbClr val="332C2C"/>
                </a:solidFill>
                <a:latin typeface="Verdana"/>
                <a:cs typeface="Verdana"/>
              </a:rPr>
              <a:t>y</a:t>
            </a:r>
            <a:r>
              <a:rPr sz="2750" spc="-175" dirty="0">
                <a:solidFill>
                  <a:srgbClr val="332C2C"/>
                </a:solidFill>
                <a:latin typeface="Verdana"/>
                <a:cs typeface="Verdana"/>
              </a:rPr>
              <a:t> </a:t>
            </a:r>
            <a:r>
              <a:rPr sz="2750" dirty="0">
                <a:solidFill>
                  <a:srgbClr val="332C2C"/>
                </a:solidFill>
                <a:latin typeface="Verdana"/>
                <a:cs typeface="Verdana"/>
              </a:rPr>
              <a:t>aplicaciones</a:t>
            </a:r>
            <a:r>
              <a:rPr sz="2750" spc="-180" dirty="0">
                <a:solidFill>
                  <a:srgbClr val="332C2C"/>
                </a:solidFill>
                <a:latin typeface="Verdana"/>
                <a:cs typeface="Verdana"/>
              </a:rPr>
              <a:t> </a:t>
            </a:r>
            <a:r>
              <a:rPr sz="2750" spc="65" dirty="0">
                <a:solidFill>
                  <a:srgbClr val="332C2C"/>
                </a:solidFill>
                <a:latin typeface="Verdana"/>
                <a:cs typeface="Verdana"/>
              </a:rPr>
              <a:t>en</a:t>
            </a:r>
            <a:r>
              <a:rPr sz="2750" spc="-175" dirty="0">
                <a:solidFill>
                  <a:srgbClr val="332C2C"/>
                </a:solidFill>
                <a:latin typeface="Verdana"/>
                <a:cs typeface="Verdana"/>
              </a:rPr>
              <a:t> </a:t>
            </a:r>
            <a:r>
              <a:rPr sz="2750" spc="-10" dirty="0">
                <a:solidFill>
                  <a:srgbClr val="332C2C"/>
                </a:solidFill>
                <a:latin typeface="Verdana"/>
                <a:cs typeface="Verdana"/>
              </a:rPr>
              <a:t>diversos campos.</a:t>
            </a:r>
            <a:endParaRPr sz="2750">
              <a:latin typeface="Verdana"/>
              <a:cs typeface="Verdana"/>
            </a:endParaRPr>
          </a:p>
        </p:txBody>
      </p:sp>
      <p:sp>
        <p:nvSpPr>
          <p:cNvPr id="12" name="object 12"/>
          <p:cNvSpPr txBox="1">
            <a:spLocks noGrp="1"/>
          </p:cNvSpPr>
          <p:nvPr>
            <p:ph type="title"/>
          </p:nvPr>
        </p:nvSpPr>
        <p:spPr>
          <a:prstGeom prst="rect">
            <a:avLst/>
          </a:prstGeom>
        </p:spPr>
        <p:txBody>
          <a:bodyPr vert="horz" wrap="square" lIns="0" tIns="360533" rIns="0" bIns="0" rtlCol="0">
            <a:spAutoFit/>
          </a:bodyPr>
          <a:lstStyle/>
          <a:p>
            <a:pPr marL="7525384">
              <a:lnSpc>
                <a:spcPct val="100000"/>
              </a:lnSpc>
              <a:spcBef>
                <a:spcPts val="100"/>
              </a:spcBef>
            </a:pPr>
            <a:r>
              <a:rPr sz="5550" spc="-190" dirty="0"/>
              <a:t>Introducción</a:t>
            </a:r>
            <a:r>
              <a:rPr sz="5550" spc="-254" dirty="0"/>
              <a:t> </a:t>
            </a:r>
            <a:r>
              <a:rPr sz="5550" spc="-100" dirty="0"/>
              <a:t>al</a:t>
            </a:r>
            <a:r>
              <a:rPr sz="5550" spc="-254" dirty="0"/>
              <a:t> </a:t>
            </a:r>
            <a:r>
              <a:rPr sz="5550" spc="-165" dirty="0"/>
              <a:t>Algoritmo</a:t>
            </a:r>
            <a:endParaRPr sz="55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05026" y="3462184"/>
            <a:ext cx="17083593" cy="6825420"/>
            <a:chOff x="1205026" y="3462184"/>
            <a:chExt cx="17083593" cy="6825420"/>
          </a:xfrm>
        </p:grpSpPr>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pic>
          <p:nvPicPr>
            <p:cNvPr id="3" name="object 3"/>
            <p:cNvPicPr/>
            <p:nvPr/>
          </p:nvPicPr>
          <p:blipFill>
            <a:blip r:embed="rId2" cstate="print"/>
            <a:stretch>
              <a:fillRect/>
            </a:stretch>
          </p:blipFill>
          <p:spPr>
            <a:xfrm>
              <a:off x="1205026" y="3462184"/>
              <a:ext cx="15462250" cy="5746326"/>
            </a:xfrm>
            <a:prstGeom prst="rect">
              <a:avLst/>
            </a:prstGeom>
          </p:spPr>
        </p:pic>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3" cstate="print"/>
          <a:stretch>
            <a:fillRect/>
          </a:stretch>
        </p:blipFill>
        <p:spPr>
          <a:xfrm>
            <a:off x="1382268" y="1190497"/>
            <a:ext cx="4895418" cy="392938"/>
          </a:xfrm>
          <a:prstGeom prst="rect">
            <a:avLst/>
          </a:prstGeom>
        </p:spPr>
      </p:pic>
      <p:pic>
        <p:nvPicPr>
          <p:cNvPr id="8" name="object 8"/>
          <p:cNvPicPr/>
          <p:nvPr/>
        </p:nvPicPr>
        <p:blipFill>
          <a:blip r:embed="rId4" cstate="print"/>
          <a:stretch>
            <a:fillRect/>
          </a:stretch>
        </p:blipFill>
        <p:spPr>
          <a:xfrm>
            <a:off x="1881377" y="1628648"/>
            <a:ext cx="2383193" cy="390982"/>
          </a:xfrm>
          <a:prstGeom prst="rect">
            <a:avLst/>
          </a:prstGeom>
        </p:spPr>
      </p:pic>
      <p:pic>
        <p:nvPicPr>
          <p:cNvPr id="9" name="object 9"/>
          <p:cNvPicPr/>
          <p:nvPr/>
        </p:nvPicPr>
        <p:blipFill>
          <a:blip r:embed="rId5" cstate="print"/>
          <a:stretch>
            <a:fillRect/>
          </a:stretch>
        </p:blipFill>
        <p:spPr>
          <a:xfrm>
            <a:off x="6641948" y="1628648"/>
            <a:ext cx="1910943" cy="315302"/>
          </a:xfrm>
          <a:prstGeom prst="rect">
            <a:avLst/>
          </a:prstGeom>
        </p:spPr>
      </p:pic>
      <p:sp>
        <p:nvSpPr>
          <p:cNvPr id="10" name="object 10"/>
          <p:cNvSpPr txBox="1"/>
          <p:nvPr/>
        </p:nvSpPr>
        <p:spPr>
          <a:xfrm>
            <a:off x="868794" y="1091190"/>
            <a:ext cx="16134715" cy="1819910"/>
          </a:xfrm>
          <a:prstGeom prst="rect">
            <a:avLst/>
          </a:prstGeom>
        </p:spPr>
        <p:txBody>
          <a:bodyPr vert="horz" wrap="square" lIns="0" tIns="62229" rIns="0" bIns="0" rtlCol="0">
            <a:spAutoFit/>
          </a:bodyPr>
          <a:lstStyle/>
          <a:p>
            <a:pPr marL="12700" marR="5080">
              <a:lnSpc>
                <a:spcPts val="3450"/>
              </a:lnSpc>
              <a:spcBef>
                <a:spcPts val="489"/>
              </a:spcBef>
              <a:tabLst>
                <a:tab pos="3498850" algn="l"/>
                <a:tab pos="5534025" algn="l"/>
                <a:tab pos="7704455" algn="l"/>
              </a:tabLst>
            </a:pPr>
            <a:r>
              <a:rPr sz="3150" spc="-25" dirty="0">
                <a:solidFill>
                  <a:srgbClr val="332C2C"/>
                </a:solidFill>
                <a:latin typeface="Verdana"/>
                <a:cs typeface="Verdana"/>
              </a:rPr>
              <a:t>El</a:t>
            </a:r>
            <a:r>
              <a:rPr sz="3150" dirty="0">
                <a:solidFill>
                  <a:srgbClr val="332C2C"/>
                </a:solidFill>
                <a:latin typeface="Verdana"/>
                <a:cs typeface="Verdana"/>
              </a:rPr>
              <a:t>		</a:t>
            </a:r>
            <a:r>
              <a:rPr sz="3150" spc="-60" dirty="0">
                <a:solidFill>
                  <a:srgbClr val="332C2C"/>
                </a:solidFill>
                <a:latin typeface="Verdana"/>
                <a:cs typeface="Verdana"/>
              </a:rPr>
              <a:t>es</a:t>
            </a:r>
            <a:r>
              <a:rPr sz="3150" spc="-204" dirty="0">
                <a:solidFill>
                  <a:srgbClr val="332C2C"/>
                </a:solidFill>
                <a:latin typeface="Verdana"/>
                <a:cs typeface="Verdana"/>
              </a:rPr>
              <a:t> </a:t>
            </a:r>
            <a:r>
              <a:rPr sz="3150" spc="125" dirty="0">
                <a:solidFill>
                  <a:srgbClr val="332C2C"/>
                </a:solidFill>
                <a:latin typeface="Verdana"/>
                <a:cs typeface="Verdana"/>
              </a:rPr>
              <a:t>un</a:t>
            </a:r>
            <a:r>
              <a:rPr sz="3150" spc="-204" dirty="0">
                <a:solidFill>
                  <a:srgbClr val="332C2C"/>
                </a:solidFill>
                <a:latin typeface="Verdana"/>
                <a:cs typeface="Verdana"/>
              </a:rPr>
              <a:t> </a:t>
            </a:r>
            <a:r>
              <a:rPr sz="3150" dirty="0">
                <a:solidFill>
                  <a:srgbClr val="332C2C"/>
                </a:solidFill>
                <a:latin typeface="Verdana"/>
                <a:cs typeface="Verdana"/>
              </a:rPr>
              <a:t>algoritmo</a:t>
            </a:r>
            <a:r>
              <a:rPr sz="3150" spc="-204" dirty="0">
                <a:solidFill>
                  <a:srgbClr val="332C2C"/>
                </a:solidFill>
                <a:latin typeface="Verdana"/>
                <a:cs typeface="Verdana"/>
              </a:rPr>
              <a:t> </a:t>
            </a:r>
            <a:r>
              <a:rPr sz="3150" spc="85" dirty="0">
                <a:solidFill>
                  <a:srgbClr val="332C2C"/>
                </a:solidFill>
                <a:latin typeface="Verdana"/>
                <a:cs typeface="Verdana"/>
              </a:rPr>
              <a:t>de</a:t>
            </a:r>
            <a:r>
              <a:rPr sz="3150" spc="-204" dirty="0">
                <a:solidFill>
                  <a:srgbClr val="332C2C"/>
                </a:solidFill>
                <a:latin typeface="Verdana"/>
                <a:cs typeface="Verdana"/>
              </a:rPr>
              <a:t> </a:t>
            </a:r>
            <a:r>
              <a:rPr sz="3150" spc="65" dirty="0">
                <a:solidFill>
                  <a:srgbClr val="332C2C"/>
                </a:solidFill>
                <a:latin typeface="Verdana"/>
                <a:cs typeface="Verdana"/>
              </a:rPr>
              <a:t>búsqueda</a:t>
            </a:r>
            <a:r>
              <a:rPr sz="3150" spc="-204" dirty="0">
                <a:solidFill>
                  <a:srgbClr val="332C2C"/>
                </a:solidFill>
                <a:latin typeface="Verdana"/>
                <a:cs typeface="Verdana"/>
              </a:rPr>
              <a:t> </a:t>
            </a:r>
            <a:r>
              <a:rPr sz="3150" spc="95" dirty="0">
                <a:solidFill>
                  <a:srgbClr val="332C2C"/>
                </a:solidFill>
                <a:latin typeface="Verdana"/>
                <a:cs typeface="Verdana"/>
              </a:rPr>
              <a:t>que</a:t>
            </a:r>
            <a:r>
              <a:rPr sz="3150" spc="-200" dirty="0">
                <a:solidFill>
                  <a:srgbClr val="332C2C"/>
                </a:solidFill>
                <a:latin typeface="Verdana"/>
                <a:cs typeface="Verdana"/>
              </a:rPr>
              <a:t> </a:t>
            </a:r>
            <a:r>
              <a:rPr sz="3150" dirty="0">
                <a:solidFill>
                  <a:srgbClr val="332C2C"/>
                </a:solidFill>
                <a:latin typeface="Verdana"/>
                <a:cs typeface="Verdana"/>
              </a:rPr>
              <a:t>selecciona</a:t>
            </a:r>
            <a:r>
              <a:rPr sz="3150" spc="-204" dirty="0">
                <a:solidFill>
                  <a:srgbClr val="332C2C"/>
                </a:solidFill>
                <a:latin typeface="Verdana"/>
                <a:cs typeface="Verdana"/>
              </a:rPr>
              <a:t> </a:t>
            </a:r>
            <a:r>
              <a:rPr sz="3150" spc="-10" dirty="0">
                <a:solidFill>
                  <a:srgbClr val="332C2C"/>
                </a:solidFill>
                <a:latin typeface="Verdana"/>
                <a:cs typeface="Verdana"/>
              </a:rPr>
              <a:t>el</a:t>
            </a:r>
            <a:r>
              <a:rPr sz="3150" spc="-204" dirty="0">
                <a:solidFill>
                  <a:srgbClr val="332C2C"/>
                </a:solidFill>
                <a:latin typeface="Verdana"/>
                <a:cs typeface="Verdana"/>
              </a:rPr>
              <a:t> </a:t>
            </a:r>
            <a:r>
              <a:rPr sz="3150" spc="75" dirty="0">
                <a:solidFill>
                  <a:srgbClr val="332C2C"/>
                </a:solidFill>
                <a:latin typeface="Verdana"/>
                <a:cs typeface="Verdana"/>
              </a:rPr>
              <a:t>nodo </a:t>
            </a:r>
            <a:r>
              <a:rPr sz="3150" spc="-25" dirty="0">
                <a:solidFill>
                  <a:srgbClr val="332C2C"/>
                </a:solidFill>
                <a:latin typeface="Verdana"/>
                <a:cs typeface="Verdana"/>
              </a:rPr>
              <a:t>más</a:t>
            </a:r>
            <a:r>
              <a:rPr sz="3150" dirty="0">
                <a:solidFill>
                  <a:srgbClr val="332C2C"/>
                </a:solidFill>
                <a:latin typeface="Verdana"/>
                <a:cs typeface="Verdana"/>
              </a:rPr>
              <a:t>	</a:t>
            </a:r>
            <a:r>
              <a:rPr sz="3150" spc="60" dirty="0">
                <a:solidFill>
                  <a:srgbClr val="332C2C"/>
                </a:solidFill>
                <a:latin typeface="Verdana"/>
                <a:cs typeface="Verdana"/>
              </a:rPr>
              <a:t>según</a:t>
            </a:r>
            <a:r>
              <a:rPr sz="3150" spc="-270" dirty="0">
                <a:solidFill>
                  <a:srgbClr val="332C2C"/>
                </a:solidFill>
                <a:latin typeface="Verdana"/>
                <a:cs typeface="Verdana"/>
              </a:rPr>
              <a:t> </a:t>
            </a:r>
            <a:r>
              <a:rPr sz="3150" spc="45" dirty="0">
                <a:solidFill>
                  <a:srgbClr val="332C2C"/>
                </a:solidFill>
                <a:latin typeface="Verdana"/>
                <a:cs typeface="Verdana"/>
              </a:rPr>
              <a:t>una</a:t>
            </a:r>
            <a:r>
              <a:rPr sz="3150" dirty="0">
                <a:solidFill>
                  <a:srgbClr val="332C2C"/>
                </a:solidFill>
                <a:latin typeface="Verdana"/>
                <a:cs typeface="Verdana"/>
              </a:rPr>
              <a:t>	</a:t>
            </a:r>
            <a:r>
              <a:rPr sz="3150" spc="-484" dirty="0">
                <a:solidFill>
                  <a:srgbClr val="332C2C"/>
                </a:solidFill>
                <a:latin typeface="Verdana"/>
                <a:cs typeface="Verdana"/>
              </a:rPr>
              <a:t>.</a:t>
            </a:r>
            <a:r>
              <a:rPr sz="3150" spc="-254" dirty="0">
                <a:solidFill>
                  <a:srgbClr val="332C2C"/>
                </a:solidFill>
                <a:latin typeface="Verdana"/>
                <a:cs typeface="Verdana"/>
              </a:rPr>
              <a:t> </a:t>
            </a:r>
            <a:r>
              <a:rPr sz="3150" spc="-60" dirty="0">
                <a:solidFill>
                  <a:srgbClr val="332C2C"/>
                </a:solidFill>
                <a:latin typeface="Verdana"/>
                <a:cs typeface="Verdana"/>
              </a:rPr>
              <a:t>Su</a:t>
            </a:r>
            <a:r>
              <a:rPr sz="3150" spc="-254" dirty="0">
                <a:solidFill>
                  <a:srgbClr val="332C2C"/>
                </a:solidFill>
                <a:latin typeface="Verdana"/>
                <a:cs typeface="Verdana"/>
              </a:rPr>
              <a:t> </a:t>
            </a:r>
            <a:r>
              <a:rPr sz="3150" spc="-30" dirty="0">
                <a:solidFill>
                  <a:srgbClr val="332C2C"/>
                </a:solidFill>
                <a:latin typeface="Verdana"/>
                <a:cs typeface="Verdana"/>
              </a:rPr>
              <a:t>objetivo</a:t>
            </a:r>
            <a:r>
              <a:rPr sz="3150" spc="-254" dirty="0">
                <a:solidFill>
                  <a:srgbClr val="332C2C"/>
                </a:solidFill>
                <a:latin typeface="Verdana"/>
                <a:cs typeface="Verdana"/>
              </a:rPr>
              <a:t> </a:t>
            </a:r>
            <a:r>
              <a:rPr sz="3150" spc="-60" dirty="0">
                <a:solidFill>
                  <a:srgbClr val="332C2C"/>
                </a:solidFill>
                <a:latin typeface="Verdana"/>
                <a:cs typeface="Verdana"/>
              </a:rPr>
              <a:t>es</a:t>
            </a:r>
            <a:r>
              <a:rPr sz="3150" spc="-254" dirty="0">
                <a:solidFill>
                  <a:srgbClr val="332C2C"/>
                </a:solidFill>
                <a:latin typeface="Verdana"/>
                <a:cs typeface="Verdana"/>
              </a:rPr>
              <a:t> </a:t>
            </a:r>
            <a:r>
              <a:rPr sz="3150" spc="45" dirty="0">
                <a:solidFill>
                  <a:srgbClr val="332C2C"/>
                </a:solidFill>
                <a:latin typeface="Verdana"/>
                <a:cs typeface="Verdana"/>
              </a:rPr>
              <a:t>minimizar</a:t>
            </a:r>
            <a:r>
              <a:rPr sz="3150" spc="-254" dirty="0">
                <a:solidFill>
                  <a:srgbClr val="332C2C"/>
                </a:solidFill>
                <a:latin typeface="Verdana"/>
                <a:cs typeface="Verdana"/>
              </a:rPr>
              <a:t> </a:t>
            </a:r>
            <a:r>
              <a:rPr sz="3150" spc="-10" dirty="0">
                <a:solidFill>
                  <a:srgbClr val="332C2C"/>
                </a:solidFill>
                <a:latin typeface="Verdana"/>
                <a:cs typeface="Verdana"/>
              </a:rPr>
              <a:t>el</a:t>
            </a:r>
            <a:r>
              <a:rPr sz="3150" spc="-254" dirty="0">
                <a:solidFill>
                  <a:srgbClr val="332C2C"/>
                </a:solidFill>
                <a:latin typeface="Verdana"/>
                <a:cs typeface="Verdana"/>
              </a:rPr>
              <a:t> </a:t>
            </a:r>
            <a:r>
              <a:rPr sz="3150" dirty="0">
                <a:solidFill>
                  <a:srgbClr val="332C2C"/>
                </a:solidFill>
                <a:latin typeface="Verdana"/>
                <a:cs typeface="Verdana"/>
              </a:rPr>
              <a:t>costo</a:t>
            </a:r>
            <a:r>
              <a:rPr sz="3150" spc="-254" dirty="0">
                <a:solidFill>
                  <a:srgbClr val="332C2C"/>
                </a:solidFill>
                <a:latin typeface="Verdana"/>
                <a:cs typeface="Verdana"/>
              </a:rPr>
              <a:t> </a:t>
            </a:r>
            <a:r>
              <a:rPr sz="3150" spc="-20" dirty="0">
                <a:solidFill>
                  <a:srgbClr val="332C2C"/>
                </a:solidFill>
                <a:latin typeface="Verdana"/>
                <a:cs typeface="Verdana"/>
              </a:rPr>
              <a:t>hasta </a:t>
            </a:r>
            <a:r>
              <a:rPr sz="3150" spc="-10" dirty="0">
                <a:solidFill>
                  <a:srgbClr val="332C2C"/>
                </a:solidFill>
                <a:latin typeface="Verdana"/>
                <a:cs typeface="Verdana"/>
              </a:rPr>
              <a:t>alcanzar</a:t>
            </a:r>
            <a:r>
              <a:rPr sz="3150" spc="-250" dirty="0">
                <a:solidFill>
                  <a:srgbClr val="332C2C"/>
                </a:solidFill>
                <a:latin typeface="Verdana"/>
                <a:cs typeface="Verdana"/>
              </a:rPr>
              <a:t> </a:t>
            </a:r>
            <a:r>
              <a:rPr sz="3150" spc="-10" dirty="0">
                <a:solidFill>
                  <a:srgbClr val="332C2C"/>
                </a:solidFill>
                <a:latin typeface="Verdana"/>
                <a:cs typeface="Verdana"/>
              </a:rPr>
              <a:t>el</a:t>
            </a:r>
            <a:r>
              <a:rPr sz="3150" spc="-250" dirty="0">
                <a:solidFill>
                  <a:srgbClr val="332C2C"/>
                </a:solidFill>
                <a:latin typeface="Verdana"/>
                <a:cs typeface="Verdana"/>
              </a:rPr>
              <a:t> </a:t>
            </a:r>
            <a:r>
              <a:rPr sz="3150" spc="95" dirty="0">
                <a:solidFill>
                  <a:srgbClr val="332C2C"/>
                </a:solidFill>
                <a:latin typeface="Verdana"/>
                <a:cs typeface="Verdana"/>
              </a:rPr>
              <a:t>nodo</a:t>
            </a:r>
            <a:r>
              <a:rPr sz="3150" spc="-250" dirty="0">
                <a:solidFill>
                  <a:srgbClr val="332C2C"/>
                </a:solidFill>
                <a:latin typeface="Verdana"/>
                <a:cs typeface="Verdana"/>
              </a:rPr>
              <a:t> </a:t>
            </a:r>
            <a:r>
              <a:rPr sz="3150" spc="-85" dirty="0">
                <a:solidFill>
                  <a:srgbClr val="332C2C"/>
                </a:solidFill>
                <a:latin typeface="Verdana"/>
                <a:cs typeface="Verdana"/>
              </a:rPr>
              <a:t>objetivo.</a:t>
            </a:r>
            <a:r>
              <a:rPr sz="3150" spc="-245" dirty="0">
                <a:solidFill>
                  <a:srgbClr val="332C2C"/>
                </a:solidFill>
                <a:latin typeface="Verdana"/>
                <a:cs typeface="Verdana"/>
              </a:rPr>
              <a:t> </a:t>
            </a:r>
            <a:r>
              <a:rPr sz="3150" spc="-10" dirty="0">
                <a:solidFill>
                  <a:srgbClr val="332C2C"/>
                </a:solidFill>
                <a:latin typeface="Verdana"/>
                <a:cs typeface="Verdana"/>
              </a:rPr>
              <a:t>Este</a:t>
            </a:r>
            <a:r>
              <a:rPr sz="3150" spc="-250" dirty="0">
                <a:solidFill>
                  <a:srgbClr val="332C2C"/>
                </a:solidFill>
                <a:latin typeface="Verdana"/>
                <a:cs typeface="Verdana"/>
              </a:rPr>
              <a:t> </a:t>
            </a:r>
            <a:r>
              <a:rPr sz="3150" spc="55" dirty="0">
                <a:solidFill>
                  <a:srgbClr val="332C2C"/>
                </a:solidFill>
                <a:latin typeface="Verdana"/>
                <a:cs typeface="Verdana"/>
              </a:rPr>
              <a:t>enfoque</a:t>
            </a:r>
            <a:r>
              <a:rPr sz="3150" spc="-250" dirty="0">
                <a:solidFill>
                  <a:srgbClr val="332C2C"/>
                </a:solidFill>
                <a:latin typeface="Verdana"/>
                <a:cs typeface="Verdana"/>
              </a:rPr>
              <a:t> </a:t>
            </a:r>
            <a:r>
              <a:rPr sz="3150" spc="-60" dirty="0">
                <a:solidFill>
                  <a:srgbClr val="332C2C"/>
                </a:solidFill>
                <a:latin typeface="Verdana"/>
                <a:cs typeface="Verdana"/>
              </a:rPr>
              <a:t>es</a:t>
            </a:r>
            <a:r>
              <a:rPr sz="3150" spc="-245" dirty="0">
                <a:solidFill>
                  <a:srgbClr val="332C2C"/>
                </a:solidFill>
                <a:latin typeface="Verdana"/>
                <a:cs typeface="Verdana"/>
              </a:rPr>
              <a:t> </a:t>
            </a:r>
            <a:r>
              <a:rPr sz="3150" spc="-45" dirty="0">
                <a:solidFill>
                  <a:srgbClr val="332C2C"/>
                </a:solidFill>
                <a:latin typeface="Verdana"/>
                <a:cs typeface="Verdana"/>
              </a:rPr>
              <a:t>eﬁciente,</a:t>
            </a:r>
            <a:r>
              <a:rPr sz="3150" spc="-250" dirty="0">
                <a:solidFill>
                  <a:srgbClr val="332C2C"/>
                </a:solidFill>
                <a:latin typeface="Verdana"/>
                <a:cs typeface="Verdana"/>
              </a:rPr>
              <a:t> </a:t>
            </a:r>
            <a:r>
              <a:rPr sz="3150" dirty="0">
                <a:solidFill>
                  <a:srgbClr val="332C2C"/>
                </a:solidFill>
                <a:latin typeface="Verdana"/>
                <a:cs typeface="Verdana"/>
              </a:rPr>
              <a:t>pero</a:t>
            </a:r>
            <a:r>
              <a:rPr sz="3150" spc="-250" dirty="0">
                <a:solidFill>
                  <a:srgbClr val="332C2C"/>
                </a:solidFill>
                <a:latin typeface="Verdana"/>
                <a:cs typeface="Verdana"/>
              </a:rPr>
              <a:t> </a:t>
            </a:r>
            <a:r>
              <a:rPr sz="3150" spc="90" dirty="0">
                <a:solidFill>
                  <a:srgbClr val="332C2C"/>
                </a:solidFill>
                <a:latin typeface="Verdana"/>
                <a:cs typeface="Verdana"/>
              </a:rPr>
              <a:t>puede</a:t>
            </a:r>
            <a:r>
              <a:rPr sz="3150" spc="-245" dirty="0">
                <a:solidFill>
                  <a:srgbClr val="332C2C"/>
                </a:solidFill>
                <a:latin typeface="Verdana"/>
                <a:cs typeface="Verdana"/>
              </a:rPr>
              <a:t> </a:t>
            </a:r>
            <a:r>
              <a:rPr sz="3150" spc="95" dirty="0">
                <a:solidFill>
                  <a:srgbClr val="332C2C"/>
                </a:solidFill>
                <a:latin typeface="Verdana"/>
                <a:cs typeface="Verdana"/>
              </a:rPr>
              <a:t>no</a:t>
            </a:r>
            <a:r>
              <a:rPr sz="3150" spc="-250" dirty="0">
                <a:solidFill>
                  <a:srgbClr val="332C2C"/>
                </a:solidFill>
                <a:latin typeface="Verdana"/>
                <a:cs typeface="Verdana"/>
              </a:rPr>
              <a:t> </a:t>
            </a:r>
            <a:r>
              <a:rPr sz="3150" dirty="0">
                <a:solidFill>
                  <a:srgbClr val="332C2C"/>
                </a:solidFill>
                <a:latin typeface="Verdana"/>
                <a:cs typeface="Verdana"/>
              </a:rPr>
              <a:t>encontrar</a:t>
            </a:r>
            <a:r>
              <a:rPr sz="3150" spc="-250" dirty="0">
                <a:solidFill>
                  <a:srgbClr val="332C2C"/>
                </a:solidFill>
                <a:latin typeface="Verdana"/>
                <a:cs typeface="Verdana"/>
              </a:rPr>
              <a:t> </a:t>
            </a:r>
            <a:r>
              <a:rPr sz="3150" spc="-25" dirty="0">
                <a:solidFill>
                  <a:srgbClr val="332C2C"/>
                </a:solidFill>
                <a:latin typeface="Verdana"/>
                <a:cs typeface="Verdana"/>
              </a:rPr>
              <a:t>la </a:t>
            </a:r>
            <a:r>
              <a:rPr sz="3150" dirty="0">
                <a:solidFill>
                  <a:srgbClr val="332C2C"/>
                </a:solidFill>
                <a:latin typeface="Verdana"/>
                <a:cs typeface="Verdana"/>
              </a:rPr>
              <a:t>solución</a:t>
            </a:r>
            <a:r>
              <a:rPr sz="3150" spc="-195" dirty="0">
                <a:solidFill>
                  <a:srgbClr val="332C2C"/>
                </a:solidFill>
                <a:latin typeface="Verdana"/>
                <a:cs typeface="Verdana"/>
              </a:rPr>
              <a:t> </a:t>
            </a:r>
            <a:r>
              <a:rPr sz="3150" spc="70" dirty="0">
                <a:solidFill>
                  <a:srgbClr val="332C2C"/>
                </a:solidFill>
                <a:latin typeface="Verdana"/>
                <a:cs typeface="Verdana"/>
              </a:rPr>
              <a:t>óptima</a:t>
            </a:r>
            <a:r>
              <a:rPr sz="3150" spc="-190" dirty="0">
                <a:solidFill>
                  <a:srgbClr val="332C2C"/>
                </a:solidFill>
                <a:latin typeface="Verdana"/>
                <a:cs typeface="Verdana"/>
              </a:rPr>
              <a:t> </a:t>
            </a:r>
            <a:r>
              <a:rPr sz="3150" spc="75" dirty="0">
                <a:solidFill>
                  <a:srgbClr val="332C2C"/>
                </a:solidFill>
                <a:latin typeface="Verdana"/>
                <a:cs typeface="Verdana"/>
              </a:rPr>
              <a:t>en</a:t>
            </a:r>
            <a:r>
              <a:rPr sz="3150" spc="-195" dirty="0">
                <a:solidFill>
                  <a:srgbClr val="332C2C"/>
                </a:solidFill>
                <a:latin typeface="Verdana"/>
                <a:cs typeface="Verdana"/>
              </a:rPr>
              <a:t> </a:t>
            </a:r>
            <a:r>
              <a:rPr sz="3150" dirty="0">
                <a:solidFill>
                  <a:srgbClr val="332C2C"/>
                </a:solidFill>
                <a:latin typeface="Verdana"/>
                <a:cs typeface="Verdana"/>
              </a:rPr>
              <a:t>todos</a:t>
            </a:r>
            <a:r>
              <a:rPr sz="3150" spc="-190" dirty="0">
                <a:solidFill>
                  <a:srgbClr val="332C2C"/>
                </a:solidFill>
                <a:latin typeface="Verdana"/>
                <a:cs typeface="Verdana"/>
              </a:rPr>
              <a:t> </a:t>
            </a:r>
            <a:r>
              <a:rPr sz="3150" spc="-35" dirty="0">
                <a:solidFill>
                  <a:srgbClr val="332C2C"/>
                </a:solidFill>
                <a:latin typeface="Verdana"/>
                <a:cs typeface="Verdana"/>
              </a:rPr>
              <a:t>los</a:t>
            </a:r>
            <a:r>
              <a:rPr sz="3150" spc="-195" dirty="0">
                <a:solidFill>
                  <a:srgbClr val="332C2C"/>
                </a:solidFill>
                <a:latin typeface="Verdana"/>
                <a:cs typeface="Verdana"/>
              </a:rPr>
              <a:t> </a:t>
            </a:r>
            <a:r>
              <a:rPr sz="3150" spc="-10" dirty="0">
                <a:solidFill>
                  <a:srgbClr val="332C2C"/>
                </a:solidFill>
                <a:latin typeface="Verdana"/>
                <a:cs typeface="Verdana"/>
              </a:rPr>
              <a:t>casos.</a:t>
            </a:r>
            <a:endParaRPr sz="315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2410" y="3531044"/>
            <a:ext cx="10603865" cy="1419860"/>
          </a:xfrm>
          <a:prstGeom prst="rect">
            <a:avLst/>
          </a:prstGeom>
        </p:spPr>
        <p:txBody>
          <a:bodyPr vert="horz" wrap="square" lIns="0" tIns="12700" rIns="0" bIns="0" rtlCol="0">
            <a:spAutoFit/>
          </a:bodyPr>
          <a:lstStyle/>
          <a:p>
            <a:pPr marL="12700">
              <a:lnSpc>
                <a:spcPct val="100000"/>
              </a:lnSpc>
              <a:spcBef>
                <a:spcPts val="100"/>
              </a:spcBef>
            </a:pPr>
            <a:r>
              <a:rPr sz="9150" spc="-705" dirty="0"/>
              <a:t>DFS</a:t>
            </a:r>
            <a:r>
              <a:rPr sz="9150" spc="-465" dirty="0"/>
              <a:t> </a:t>
            </a:r>
            <a:r>
              <a:rPr sz="9150" spc="-425" dirty="0"/>
              <a:t>Deep</a:t>
            </a:r>
            <a:r>
              <a:rPr sz="9150" spc="-459" dirty="0"/>
              <a:t> </a:t>
            </a:r>
            <a:r>
              <a:rPr sz="9150" spc="-350" dirty="0"/>
              <a:t>First</a:t>
            </a:r>
            <a:r>
              <a:rPr sz="9150" spc="-459" dirty="0"/>
              <a:t> </a:t>
            </a:r>
            <a:r>
              <a:rPr sz="9150" spc="-285" dirty="0"/>
              <a:t>Search</a:t>
            </a:r>
            <a:endParaRPr sz="9150"/>
          </a:p>
        </p:txBody>
      </p:sp>
      <p:sp>
        <p:nvSpPr>
          <p:cNvPr id="3" name="object 3"/>
          <p:cNvSpPr/>
          <p:nvPr/>
        </p:nvSpPr>
        <p:spPr>
          <a:xfrm>
            <a:off x="0" y="12"/>
            <a:ext cx="18288000" cy="2550795"/>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84" y="235686"/>
                </a:lnTo>
                <a:lnTo>
                  <a:pt x="3904119" y="215900"/>
                </a:lnTo>
                <a:lnTo>
                  <a:pt x="3948328" y="196748"/>
                </a:lnTo>
                <a:lnTo>
                  <a:pt x="3993210" y="178231"/>
                </a:lnTo>
                <a:lnTo>
                  <a:pt x="4038790" y="160350"/>
                </a:lnTo>
                <a:lnTo>
                  <a:pt x="4085056" y="143078"/>
                </a:lnTo>
                <a:lnTo>
                  <a:pt x="4132046" y="126441"/>
                </a:lnTo>
                <a:lnTo>
                  <a:pt x="4179747" y="110413"/>
                </a:lnTo>
                <a:lnTo>
                  <a:pt x="4228198" y="94996"/>
                </a:lnTo>
                <a:lnTo>
                  <a:pt x="4277398" y="80187"/>
                </a:lnTo>
                <a:lnTo>
                  <a:pt x="4327360" y="65989"/>
                </a:lnTo>
                <a:lnTo>
                  <a:pt x="4378096" y="52387"/>
                </a:lnTo>
                <a:lnTo>
                  <a:pt x="4429620" y="39370"/>
                </a:lnTo>
                <a:lnTo>
                  <a:pt x="4481931" y="26949"/>
                </a:lnTo>
                <a:lnTo>
                  <a:pt x="4535068" y="15113"/>
                </a:lnTo>
                <a:lnTo>
                  <a:pt x="4589030" y="3860"/>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82"/>
                </a:lnTo>
                <a:lnTo>
                  <a:pt x="3926192" y="144741"/>
                </a:lnTo>
                <a:lnTo>
                  <a:pt x="3881170" y="164261"/>
                </a:lnTo>
                <a:lnTo>
                  <a:pt x="3836809" y="184429"/>
                </a:lnTo>
                <a:lnTo>
                  <a:pt x="3793096" y="205257"/>
                </a:lnTo>
                <a:lnTo>
                  <a:pt x="3750030" y="226745"/>
                </a:lnTo>
                <a:lnTo>
                  <a:pt x="3707574" y="248907"/>
                </a:lnTo>
                <a:lnTo>
                  <a:pt x="3665728" y="271741"/>
                </a:lnTo>
                <a:lnTo>
                  <a:pt x="3621519" y="297053"/>
                </a:lnTo>
                <a:lnTo>
                  <a:pt x="3577869" y="323291"/>
                </a:lnTo>
                <a:lnTo>
                  <a:pt x="3534778" y="350418"/>
                </a:lnTo>
                <a:lnTo>
                  <a:pt x="3492233" y="378345"/>
                </a:lnTo>
                <a:lnTo>
                  <a:pt x="3450183" y="407060"/>
                </a:lnTo>
                <a:lnTo>
                  <a:pt x="3408616" y="436486"/>
                </a:lnTo>
                <a:lnTo>
                  <a:pt x="3367519" y="466585"/>
                </a:lnTo>
                <a:lnTo>
                  <a:pt x="3326866" y="497293"/>
                </a:lnTo>
                <a:lnTo>
                  <a:pt x="3288868" y="526821"/>
                </a:lnTo>
                <a:lnTo>
                  <a:pt x="0" y="526821"/>
                </a:lnTo>
                <a:lnTo>
                  <a:pt x="0" y="574446"/>
                </a:lnTo>
                <a:lnTo>
                  <a:pt x="3229508" y="574446"/>
                </a:lnTo>
                <a:lnTo>
                  <a:pt x="3207308" y="592582"/>
                </a:lnTo>
                <a:lnTo>
                  <a:pt x="3168180" y="625233"/>
                </a:lnTo>
                <a:lnTo>
                  <a:pt x="3129381" y="658241"/>
                </a:lnTo>
                <a:lnTo>
                  <a:pt x="3090888" y="691553"/>
                </a:lnTo>
                <a:lnTo>
                  <a:pt x="3052673" y="725119"/>
                </a:lnTo>
                <a:lnTo>
                  <a:pt x="2976981" y="792784"/>
                </a:lnTo>
                <a:lnTo>
                  <a:pt x="2739758" y="1009802"/>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96"/>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12" y="2550083"/>
                </a:lnTo>
                <a:lnTo>
                  <a:pt x="30060" y="2550249"/>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01" y="2162454"/>
                </a:lnTo>
                <a:lnTo>
                  <a:pt x="1325003" y="2137587"/>
                </a:lnTo>
                <a:lnTo>
                  <a:pt x="1371765" y="2112149"/>
                </a:lnTo>
                <a:lnTo>
                  <a:pt x="1417955" y="2086305"/>
                </a:lnTo>
                <a:lnTo>
                  <a:pt x="1463903" y="2059927"/>
                </a:lnTo>
                <a:lnTo>
                  <a:pt x="1509509" y="2033066"/>
                </a:lnTo>
                <a:lnTo>
                  <a:pt x="1554759" y="2005774"/>
                </a:lnTo>
                <a:lnTo>
                  <a:pt x="1599653" y="1978050"/>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74" y="1051598"/>
                </a:lnTo>
                <a:lnTo>
                  <a:pt x="3013252" y="835710"/>
                </a:lnTo>
                <a:lnTo>
                  <a:pt x="3088195"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C2C"/>
          </a:solidFill>
        </p:spPr>
        <p:txBody>
          <a:bodyPr wrap="square" lIns="0" tIns="0" rIns="0" bIns="0" rtlCol="0"/>
          <a:lstStyle/>
          <a:p>
            <a:endParaRPr/>
          </a:p>
        </p:txBody>
      </p:sp>
      <p:sp>
        <p:nvSpPr>
          <p:cNvPr id="4" name="object 4"/>
          <p:cNvSpPr/>
          <p:nvPr/>
        </p:nvSpPr>
        <p:spPr>
          <a:xfrm>
            <a:off x="0" y="7892605"/>
            <a:ext cx="18288000" cy="2394585"/>
          </a:xfrm>
          <a:custGeom>
            <a:avLst/>
            <a:gdLst/>
            <a:ahLst/>
            <a:cxnLst/>
            <a:rect l="l" t="t" r="r" b="b"/>
            <a:pathLst>
              <a:path w="18288000" h="2394584">
                <a:moveTo>
                  <a:pt x="18287988" y="0"/>
                </a:moveTo>
                <a:lnTo>
                  <a:pt x="18231523" y="5473"/>
                </a:lnTo>
                <a:lnTo>
                  <a:pt x="18154549" y="18618"/>
                </a:lnTo>
                <a:lnTo>
                  <a:pt x="18108041" y="27863"/>
                </a:lnTo>
                <a:lnTo>
                  <a:pt x="18061496" y="37909"/>
                </a:lnTo>
                <a:lnTo>
                  <a:pt x="18014912" y="48768"/>
                </a:lnTo>
                <a:lnTo>
                  <a:pt x="17968303" y="60413"/>
                </a:lnTo>
                <a:lnTo>
                  <a:pt x="17921669" y="72859"/>
                </a:lnTo>
                <a:lnTo>
                  <a:pt x="17875009" y="86106"/>
                </a:lnTo>
                <a:lnTo>
                  <a:pt x="17828337" y="100139"/>
                </a:lnTo>
                <a:lnTo>
                  <a:pt x="17781664" y="114960"/>
                </a:lnTo>
                <a:lnTo>
                  <a:pt x="17734966" y="130568"/>
                </a:lnTo>
                <a:lnTo>
                  <a:pt x="17688281" y="146964"/>
                </a:lnTo>
                <a:lnTo>
                  <a:pt x="17641596" y="164147"/>
                </a:lnTo>
                <a:lnTo>
                  <a:pt x="17594936" y="182105"/>
                </a:lnTo>
                <a:lnTo>
                  <a:pt x="17548276" y="200850"/>
                </a:lnTo>
                <a:lnTo>
                  <a:pt x="17501642" y="220370"/>
                </a:lnTo>
                <a:lnTo>
                  <a:pt x="17455033" y="240665"/>
                </a:lnTo>
                <a:lnTo>
                  <a:pt x="17408462" y="261734"/>
                </a:lnTo>
                <a:lnTo>
                  <a:pt x="17361916" y="283578"/>
                </a:lnTo>
                <a:lnTo>
                  <a:pt x="17315422" y="306197"/>
                </a:lnTo>
                <a:lnTo>
                  <a:pt x="17268978" y="329577"/>
                </a:lnTo>
                <a:lnTo>
                  <a:pt x="17222572" y="353720"/>
                </a:lnTo>
                <a:lnTo>
                  <a:pt x="17176230" y="378637"/>
                </a:lnTo>
                <a:lnTo>
                  <a:pt x="17129405" y="404558"/>
                </a:lnTo>
                <a:lnTo>
                  <a:pt x="17082974" y="431063"/>
                </a:lnTo>
                <a:lnTo>
                  <a:pt x="17036936" y="458114"/>
                </a:lnTo>
                <a:lnTo>
                  <a:pt x="16991292" y="485698"/>
                </a:lnTo>
                <a:lnTo>
                  <a:pt x="16946042" y="513765"/>
                </a:lnTo>
                <a:lnTo>
                  <a:pt x="16901186" y="542302"/>
                </a:lnTo>
                <a:lnTo>
                  <a:pt x="16856736" y="571296"/>
                </a:lnTo>
                <a:lnTo>
                  <a:pt x="16812667" y="600710"/>
                </a:lnTo>
                <a:lnTo>
                  <a:pt x="16769004" y="630529"/>
                </a:lnTo>
                <a:lnTo>
                  <a:pt x="16725735" y="660717"/>
                </a:lnTo>
                <a:lnTo>
                  <a:pt x="16682860" y="691248"/>
                </a:lnTo>
                <a:lnTo>
                  <a:pt x="16640391" y="722109"/>
                </a:lnTo>
                <a:lnTo>
                  <a:pt x="16598329" y="753262"/>
                </a:lnTo>
                <a:lnTo>
                  <a:pt x="16556660" y="784682"/>
                </a:lnTo>
                <a:lnTo>
                  <a:pt x="16515385" y="816368"/>
                </a:lnTo>
                <a:lnTo>
                  <a:pt x="16474529" y="848271"/>
                </a:lnTo>
                <a:lnTo>
                  <a:pt x="16434067" y="880364"/>
                </a:lnTo>
                <a:lnTo>
                  <a:pt x="16393998" y="912647"/>
                </a:lnTo>
                <a:lnTo>
                  <a:pt x="16354349" y="945070"/>
                </a:lnTo>
                <a:lnTo>
                  <a:pt x="16315106" y="977620"/>
                </a:lnTo>
                <a:lnTo>
                  <a:pt x="16276257" y="1010259"/>
                </a:lnTo>
                <a:lnTo>
                  <a:pt x="16237827" y="1042987"/>
                </a:lnTo>
                <a:lnTo>
                  <a:pt x="16199790" y="1075766"/>
                </a:lnTo>
                <a:lnTo>
                  <a:pt x="16162173" y="1108557"/>
                </a:lnTo>
                <a:lnTo>
                  <a:pt x="16088157" y="1174127"/>
                </a:lnTo>
                <a:lnTo>
                  <a:pt x="16015792" y="1239494"/>
                </a:lnTo>
                <a:lnTo>
                  <a:pt x="15945066" y="1304467"/>
                </a:lnTo>
                <a:lnTo>
                  <a:pt x="15842069" y="1400746"/>
                </a:lnTo>
                <a:lnTo>
                  <a:pt x="15617203" y="1614512"/>
                </a:lnTo>
                <a:lnTo>
                  <a:pt x="15542121" y="1684680"/>
                </a:lnTo>
                <a:lnTo>
                  <a:pt x="15504198" y="1719491"/>
                </a:lnTo>
                <a:lnTo>
                  <a:pt x="15465971" y="1754047"/>
                </a:lnTo>
                <a:lnTo>
                  <a:pt x="15427427" y="1788274"/>
                </a:lnTo>
                <a:lnTo>
                  <a:pt x="15388527" y="1822094"/>
                </a:lnTo>
                <a:lnTo>
                  <a:pt x="15349258" y="1855457"/>
                </a:lnTo>
                <a:lnTo>
                  <a:pt x="15341003" y="1862289"/>
                </a:lnTo>
                <a:lnTo>
                  <a:pt x="0" y="1862289"/>
                </a:lnTo>
                <a:lnTo>
                  <a:pt x="0" y="1909914"/>
                </a:lnTo>
                <a:lnTo>
                  <a:pt x="15282698" y="1909914"/>
                </a:lnTo>
                <a:lnTo>
                  <a:pt x="15269490" y="1920532"/>
                </a:lnTo>
                <a:lnTo>
                  <a:pt x="15228926" y="1952117"/>
                </a:lnTo>
                <a:lnTo>
                  <a:pt x="15187879" y="1982965"/>
                </a:lnTo>
                <a:lnTo>
                  <a:pt x="15146325" y="2013026"/>
                </a:lnTo>
                <a:lnTo>
                  <a:pt x="15104225" y="2042223"/>
                </a:lnTo>
                <a:lnTo>
                  <a:pt x="15061565" y="2070493"/>
                </a:lnTo>
                <a:lnTo>
                  <a:pt x="15018309" y="2097773"/>
                </a:lnTo>
                <a:lnTo>
                  <a:pt x="14974431" y="2123998"/>
                </a:lnTo>
                <a:lnTo>
                  <a:pt x="14932660" y="2147773"/>
                </a:lnTo>
                <a:lnTo>
                  <a:pt x="14890166" y="2170798"/>
                </a:lnTo>
                <a:lnTo>
                  <a:pt x="14846948" y="2193099"/>
                </a:lnTo>
                <a:lnTo>
                  <a:pt x="14802866" y="2214727"/>
                </a:lnTo>
                <a:lnTo>
                  <a:pt x="14758264" y="2235530"/>
                </a:lnTo>
                <a:lnTo>
                  <a:pt x="14712760" y="2255672"/>
                </a:lnTo>
                <a:lnTo>
                  <a:pt x="14666468" y="2275103"/>
                </a:lnTo>
                <a:lnTo>
                  <a:pt x="14619364" y="2293836"/>
                </a:lnTo>
                <a:lnTo>
                  <a:pt x="14571434" y="2311870"/>
                </a:lnTo>
                <a:lnTo>
                  <a:pt x="14522666" y="2329218"/>
                </a:lnTo>
                <a:lnTo>
                  <a:pt x="14473047" y="2345893"/>
                </a:lnTo>
                <a:lnTo>
                  <a:pt x="14422552" y="2361869"/>
                </a:lnTo>
                <a:lnTo>
                  <a:pt x="14371168" y="2377198"/>
                </a:lnTo>
                <a:lnTo>
                  <a:pt x="14318882" y="2391841"/>
                </a:lnTo>
                <a:lnTo>
                  <a:pt x="14309179" y="2394394"/>
                </a:lnTo>
                <a:lnTo>
                  <a:pt x="14492897" y="2394394"/>
                </a:lnTo>
                <a:lnTo>
                  <a:pt x="14566392" y="2369375"/>
                </a:lnTo>
                <a:lnTo>
                  <a:pt x="14612988" y="2352306"/>
                </a:lnTo>
                <a:lnTo>
                  <a:pt x="14658835" y="2334603"/>
                </a:lnTo>
                <a:lnTo>
                  <a:pt x="14703946" y="2316251"/>
                </a:lnTo>
                <a:lnTo>
                  <a:pt x="14748332" y="2297265"/>
                </a:lnTo>
                <a:lnTo>
                  <a:pt x="14792008" y="2277618"/>
                </a:lnTo>
                <a:lnTo>
                  <a:pt x="14834985" y="2257323"/>
                </a:lnTo>
                <a:lnTo>
                  <a:pt x="14877276" y="2236355"/>
                </a:lnTo>
                <a:lnTo>
                  <a:pt x="14919008" y="2214676"/>
                </a:lnTo>
                <a:lnTo>
                  <a:pt x="14959876" y="2192426"/>
                </a:lnTo>
                <a:lnTo>
                  <a:pt x="15000212" y="2169452"/>
                </a:lnTo>
                <a:lnTo>
                  <a:pt x="15042693" y="2144039"/>
                </a:lnTo>
                <a:lnTo>
                  <a:pt x="15084565" y="2117687"/>
                </a:lnTo>
                <a:lnTo>
                  <a:pt x="15125853" y="2090458"/>
                </a:lnTo>
                <a:lnTo>
                  <a:pt x="15166594" y="2062416"/>
                </a:lnTo>
                <a:lnTo>
                  <a:pt x="15206802" y="2033600"/>
                </a:lnTo>
                <a:lnTo>
                  <a:pt x="15246503" y="2004072"/>
                </a:lnTo>
                <a:lnTo>
                  <a:pt x="15285733" y="1973897"/>
                </a:lnTo>
                <a:lnTo>
                  <a:pt x="15324506" y="1943112"/>
                </a:lnTo>
                <a:lnTo>
                  <a:pt x="15362860" y="1911781"/>
                </a:lnTo>
                <a:lnTo>
                  <a:pt x="15365083" y="1909914"/>
                </a:lnTo>
                <a:lnTo>
                  <a:pt x="18287988" y="1909914"/>
                </a:lnTo>
                <a:lnTo>
                  <a:pt x="18287988" y="1862289"/>
                </a:lnTo>
                <a:lnTo>
                  <a:pt x="15421394" y="1862289"/>
                </a:lnTo>
                <a:lnTo>
                  <a:pt x="15438374" y="1847710"/>
                </a:lnTo>
                <a:lnTo>
                  <a:pt x="15475611" y="1815071"/>
                </a:lnTo>
                <a:lnTo>
                  <a:pt x="15512504" y="1782114"/>
                </a:lnTo>
                <a:lnTo>
                  <a:pt x="15549106" y="1748878"/>
                </a:lnTo>
                <a:lnTo>
                  <a:pt x="15585428" y="1715439"/>
                </a:lnTo>
                <a:lnTo>
                  <a:pt x="15657373" y="1648104"/>
                </a:lnTo>
                <a:lnTo>
                  <a:pt x="15877286" y="1439024"/>
                </a:lnTo>
                <a:lnTo>
                  <a:pt x="15979610" y="1343406"/>
                </a:lnTo>
                <a:lnTo>
                  <a:pt x="16049867" y="1278902"/>
                </a:lnTo>
                <a:lnTo>
                  <a:pt x="16121749" y="1214005"/>
                </a:lnTo>
                <a:lnTo>
                  <a:pt x="16195243" y="1148930"/>
                </a:lnTo>
                <a:lnTo>
                  <a:pt x="16270364" y="1083856"/>
                </a:lnTo>
                <a:lnTo>
                  <a:pt x="16308515" y="1051382"/>
                </a:lnTo>
                <a:lnTo>
                  <a:pt x="16347085" y="1018984"/>
                </a:lnTo>
                <a:lnTo>
                  <a:pt x="16386036" y="986688"/>
                </a:lnTo>
                <a:lnTo>
                  <a:pt x="16425393" y="954519"/>
                </a:lnTo>
                <a:lnTo>
                  <a:pt x="16465144" y="922489"/>
                </a:lnTo>
                <a:lnTo>
                  <a:pt x="16505301" y="890638"/>
                </a:lnTo>
                <a:lnTo>
                  <a:pt x="16545840" y="858989"/>
                </a:lnTo>
                <a:lnTo>
                  <a:pt x="16586784" y="827557"/>
                </a:lnTo>
                <a:lnTo>
                  <a:pt x="16628110" y="796378"/>
                </a:lnTo>
                <a:lnTo>
                  <a:pt x="16669842" y="765479"/>
                </a:lnTo>
                <a:lnTo>
                  <a:pt x="16711956" y="734860"/>
                </a:lnTo>
                <a:lnTo>
                  <a:pt x="16754475" y="704570"/>
                </a:lnTo>
                <a:lnTo>
                  <a:pt x="16797376" y="674636"/>
                </a:lnTo>
                <a:lnTo>
                  <a:pt x="16840657" y="645058"/>
                </a:lnTo>
                <a:lnTo>
                  <a:pt x="16884333" y="615873"/>
                </a:lnTo>
                <a:lnTo>
                  <a:pt x="16928402" y="587121"/>
                </a:lnTo>
                <a:lnTo>
                  <a:pt x="16972852" y="558800"/>
                </a:lnTo>
                <a:lnTo>
                  <a:pt x="17017683" y="530961"/>
                </a:lnTo>
                <a:lnTo>
                  <a:pt x="17062908" y="503605"/>
                </a:lnTo>
                <a:lnTo>
                  <a:pt x="17108513" y="476770"/>
                </a:lnTo>
                <a:lnTo>
                  <a:pt x="17154500" y="450481"/>
                </a:lnTo>
                <a:lnTo>
                  <a:pt x="17200868" y="424764"/>
                </a:lnTo>
                <a:lnTo>
                  <a:pt x="17248670" y="399072"/>
                </a:lnTo>
                <a:lnTo>
                  <a:pt x="17296537" y="374218"/>
                </a:lnTo>
                <a:lnTo>
                  <a:pt x="17344454" y="350189"/>
                </a:lnTo>
                <a:lnTo>
                  <a:pt x="17392422" y="326999"/>
                </a:lnTo>
                <a:lnTo>
                  <a:pt x="17440440" y="304660"/>
                </a:lnTo>
                <a:lnTo>
                  <a:pt x="17488485" y="283146"/>
                </a:lnTo>
                <a:lnTo>
                  <a:pt x="17536567" y="262470"/>
                </a:lnTo>
                <a:lnTo>
                  <a:pt x="17584662" y="242646"/>
                </a:lnTo>
                <a:lnTo>
                  <a:pt x="17632782" y="223659"/>
                </a:lnTo>
                <a:lnTo>
                  <a:pt x="17680915" y="205511"/>
                </a:lnTo>
                <a:lnTo>
                  <a:pt x="17729048" y="188201"/>
                </a:lnTo>
                <a:lnTo>
                  <a:pt x="17777194" y="171742"/>
                </a:lnTo>
                <a:lnTo>
                  <a:pt x="17825314" y="156133"/>
                </a:lnTo>
                <a:lnTo>
                  <a:pt x="17873434" y="141363"/>
                </a:lnTo>
                <a:lnTo>
                  <a:pt x="17921529" y="127457"/>
                </a:lnTo>
                <a:lnTo>
                  <a:pt x="17969611" y="114388"/>
                </a:lnTo>
                <a:lnTo>
                  <a:pt x="18017655" y="102171"/>
                </a:lnTo>
                <a:lnTo>
                  <a:pt x="18065649" y="90805"/>
                </a:lnTo>
                <a:lnTo>
                  <a:pt x="18113617" y="80289"/>
                </a:lnTo>
                <a:lnTo>
                  <a:pt x="18161521" y="70637"/>
                </a:lnTo>
                <a:lnTo>
                  <a:pt x="18209375" y="61836"/>
                </a:lnTo>
                <a:lnTo>
                  <a:pt x="18257381" y="55105"/>
                </a:lnTo>
                <a:lnTo>
                  <a:pt x="18287988" y="52781"/>
                </a:lnTo>
                <a:lnTo>
                  <a:pt x="18287988" y="0"/>
                </a:lnTo>
                <a:close/>
              </a:path>
            </a:pathLst>
          </a:custGeom>
          <a:solidFill>
            <a:srgbClr val="332C2C"/>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96307" y="3131096"/>
            <a:ext cx="7192276" cy="7156390"/>
            <a:chOff x="11096307" y="3131096"/>
            <a:chExt cx="7192276" cy="7156390"/>
          </a:xfrm>
        </p:grpSpPr>
        <p:sp>
          <p:nvSpPr>
            <p:cNvPr id="3" name="object 3"/>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4" name="object 4"/>
            <p:cNvSpPr/>
            <p:nvPr/>
          </p:nvSpPr>
          <p:spPr>
            <a:xfrm>
              <a:off x="11096307" y="3131096"/>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grpSp>
      <p:sp>
        <p:nvSpPr>
          <p:cNvPr id="6" name="object 6"/>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2" cstate="print"/>
          <a:stretch>
            <a:fillRect/>
          </a:stretch>
        </p:blipFill>
        <p:spPr>
          <a:xfrm>
            <a:off x="3236341" y="3518230"/>
            <a:ext cx="1461122" cy="343801"/>
          </a:xfrm>
          <a:prstGeom prst="rect">
            <a:avLst/>
          </a:prstGeom>
        </p:spPr>
      </p:pic>
      <p:pic>
        <p:nvPicPr>
          <p:cNvPr id="9" name="object 9"/>
          <p:cNvPicPr/>
          <p:nvPr/>
        </p:nvPicPr>
        <p:blipFill>
          <a:blip r:embed="rId3" cstate="print"/>
          <a:stretch>
            <a:fillRect/>
          </a:stretch>
        </p:blipFill>
        <p:spPr>
          <a:xfrm>
            <a:off x="5495429" y="3946855"/>
            <a:ext cx="1252766" cy="342087"/>
          </a:xfrm>
          <a:prstGeom prst="rect">
            <a:avLst/>
          </a:prstGeom>
        </p:spPr>
      </p:pic>
      <p:pic>
        <p:nvPicPr>
          <p:cNvPr id="10" name="object 10"/>
          <p:cNvPicPr/>
          <p:nvPr/>
        </p:nvPicPr>
        <p:blipFill>
          <a:blip r:embed="rId4" cstate="print"/>
          <a:stretch>
            <a:fillRect/>
          </a:stretch>
        </p:blipFill>
        <p:spPr>
          <a:xfrm>
            <a:off x="5372201" y="5223205"/>
            <a:ext cx="1214653" cy="275882"/>
          </a:xfrm>
          <a:prstGeom prst="rect">
            <a:avLst/>
          </a:prstGeom>
        </p:spPr>
      </p:pic>
      <p:sp>
        <p:nvSpPr>
          <p:cNvPr id="11" name="object 11"/>
          <p:cNvSpPr txBox="1"/>
          <p:nvPr/>
        </p:nvSpPr>
        <p:spPr>
          <a:xfrm>
            <a:off x="1612747" y="3429749"/>
            <a:ext cx="7436484" cy="2998470"/>
          </a:xfrm>
          <a:prstGeom prst="rect">
            <a:avLst/>
          </a:prstGeom>
        </p:spPr>
        <p:txBody>
          <a:bodyPr vert="horz" wrap="square" lIns="0" tIns="6350" rIns="0" bIns="0" rtlCol="0">
            <a:spAutoFit/>
          </a:bodyPr>
          <a:lstStyle/>
          <a:p>
            <a:pPr marL="12700" marR="300990">
              <a:lnSpc>
                <a:spcPct val="101699"/>
              </a:lnSpc>
              <a:spcBef>
                <a:spcPts val="50"/>
              </a:spcBef>
              <a:tabLst>
                <a:tab pos="3172460" algn="l"/>
                <a:tab pos="5226685" algn="l"/>
              </a:tabLst>
            </a:pPr>
            <a:r>
              <a:rPr sz="2750" dirty="0">
                <a:solidFill>
                  <a:srgbClr val="332C2C"/>
                </a:solidFill>
                <a:latin typeface="Verdana"/>
                <a:cs typeface="Verdana"/>
              </a:rPr>
              <a:t>Entre</a:t>
            </a:r>
            <a:r>
              <a:rPr sz="2750" spc="-114" dirty="0">
                <a:solidFill>
                  <a:srgbClr val="332C2C"/>
                </a:solidFill>
                <a:latin typeface="Verdana"/>
                <a:cs typeface="Verdana"/>
              </a:rPr>
              <a:t> </a:t>
            </a:r>
            <a:r>
              <a:rPr sz="2750" spc="-25" dirty="0">
                <a:solidFill>
                  <a:srgbClr val="332C2C"/>
                </a:solidFill>
                <a:latin typeface="Verdana"/>
                <a:cs typeface="Verdana"/>
              </a:rPr>
              <a:t>las</a:t>
            </a:r>
            <a:r>
              <a:rPr sz="2750" dirty="0">
                <a:solidFill>
                  <a:srgbClr val="332C2C"/>
                </a:solidFill>
                <a:latin typeface="Verdana"/>
                <a:cs typeface="Verdana"/>
              </a:rPr>
              <a:t>	del</a:t>
            </a:r>
            <a:r>
              <a:rPr sz="2750" spc="-145" dirty="0">
                <a:solidFill>
                  <a:srgbClr val="332C2C"/>
                </a:solidFill>
                <a:latin typeface="Verdana"/>
                <a:cs typeface="Verdana"/>
              </a:rPr>
              <a:t> </a:t>
            </a:r>
            <a:r>
              <a:rPr sz="2750" spc="-25" dirty="0">
                <a:solidFill>
                  <a:srgbClr val="332C2C"/>
                </a:solidFill>
                <a:latin typeface="Verdana"/>
                <a:cs typeface="Verdana"/>
              </a:rPr>
              <a:t>Greedy</a:t>
            </a:r>
            <a:r>
              <a:rPr sz="2750" spc="-145" dirty="0">
                <a:solidFill>
                  <a:srgbClr val="332C2C"/>
                </a:solidFill>
                <a:latin typeface="Verdana"/>
                <a:cs typeface="Verdana"/>
              </a:rPr>
              <a:t> </a:t>
            </a:r>
            <a:r>
              <a:rPr sz="2750" spc="-30" dirty="0">
                <a:solidFill>
                  <a:srgbClr val="332C2C"/>
                </a:solidFill>
                <a:latin typeface="Verdana"/>
                <a:cs typeface="Verdana"/>
              </a:rPr>
              <a:t>Best-</a:t>
            </a:r>
            <a:r>
              <a:rPr sz="2750" spc="-10" dirty="0">
                <a:solidFill>
                  <a:srgbClr val="332C2C"/>
                </a:solidFill>
                <a:latin typeface="Verdana"/>
                <a:cs typeface="Verdana"/>
              </a:rPr>
              <a:t>First </a:t>
            </a:r>
            <a:r>
              <a:rPr sz="2750" spc="-35" dirty="0">
                <a:solidFill>
                  <a:srgbClr val="332C2C"/>
                </a:solidFill>
                <a:latin typeface="Verdana"/>
                <a:cs typeface="Verdana"/>
              </a:rPr>
              <a:t>Search</a:t>
            </a:r>
            <a:r>
              <a:rPr sz="2750" spc="-170" dirty="0">
                <a:solidFill>
                  <a:srgbClr val="332C2C"/>
                </a:solidFill>
                <a:latin typeface="Verdana"/>
                <a:cs typeface="Verdana"/>
              </a:rPr>
              <a:t> </a:t>
            </a:r>
            <a:r>
              <a:rPr sz="2750" spc="-50" dirty="0">
                <a:solidFill>
                  <a:srgbClr val="332C2C"/>
                </a:solidFill>
                <a:latin typeface="Verdana"/>
                <a:cs typeface="Verdana"/>
              </a:rPr>
              <a:t>se</a:t>
            </a:r>
            <a:r>
              <a:rPr sz="2750" spc="-170" dirty="0">
                <a:solidFill>
                  <a:srgbClr val="332C2C"/>
                </a:solidFill>
                <a:latin typeface="Verdana"/>
                <a:cs typeface="Verdana"/>
              </a:rPr>
              <a:t> </a:t>
            </a:r>
            <a:r>
              <a:rPr sz="2750" dirty="0">
                <a:solidFill>
                  <a:srgbClr val="332C2C"/>
                </a:solidFill>
                <a:latin typeface="Verdana"/>
                <a:cs typeface="Verdana"/>
              </a:rPr>
              <a:t>incluyen</a:t>
            </a:r>
            <a:r>
              <a:rPr sz="2750" spc="-170" dirty="0">
                <a:solidFill>
                  <a:srgbClr val="332C2C"/>
                </a:solidFill>
                <a:latin typeface="Verdana"/>
                <a:cs typeface="Verdana"/>
              </a:rPr>
              <a:t> </a:t>
            </a:r>
            <a:r>
              <a:rPr sz="2750" spc="-25" dirty="0">
                <a:solidFill>
                  <a:srgbClr val="332C2C"/>
                </a:solidFill>
                <a:latin typeface="Verdana"/>
                <a:cs typeface="Verdana"/>
              </a:rPr>
              <a:t>su</a:t>
            </a:r>
            <a:r>
              <a:rPr sz="2750" dirty="0">
                <a:solidFill>
                  <a:srgbClr val="332C2C"/>
                </a:solidFill>
                <a:latin typeface="Verdana"/>
                <a:cs typeface="Verdana"/>
              </a:rPr>
              <a:t>	</a:t>
            </a:r>
            <a:r>
              <a:rPr sz="2750" spc="-155" dirty="0">
                <a:solidFill>
                  <a:srgbClr val="332C2C"/>
                </a:solidFill>
                <a:latin typeface="Verdana"/>
                <a:cs typeface="Verdana"/>
              </a:rPr>
              <a:t>y</a:t>
            </a:r>
            <a:r>
              <a:rPr sz="2750" spc="-245" dirty="0">
                <a:solidFill>
                  <a:srgbClr val="332C2C"/>
                </a:solidFill>
                <a:latin typeface="Verdana"/>
                <a:cs typeface="Verdana"/>
              </a:rPr>
              <a:t> </a:t>
            </a:r>
            <a:r>
              <a:rPr sz="2750" spc="-25" dirty="0">
                <a:solidFill>
                  <a:srgbClr val="332C2C"/>
                </a:solidFill>
                <a:latin typeface="Verdana"/>
                <a:cs typeface="Verdana"/>
              </a:rPr>
              <a:t>su </a:t>
            </a:r>
            <a:r>
              <a:rPr sz="2750" spc="50" dirty="0">
                <a:solidFill>
                  <a:srgbClr val="332C2C"/>
                </a:solidFill>
                <a:latin typeface="Verdana"/>
                <a:cs typeface="Verdana"/>
              </a:rPr>
              <a:t>capacidad</a:t>
            </a:r>
            <a:r>
              <a:rPr sz="2750" spc="-235" dirty="0">
                <a:solidFill>
                  <a:srgbClr val="332C2C"/>
                </a:solidFill>
                <a:latin typeface="Verdana"/>
                <a:cs typeface="Verdana"/>
              </a:rPr>
              <a:t> </a:t>
            </a:r>
            <a:r>
              <a:rPr sz="2750" spc="-40" dirty="0">
                <a:solidFill>
                  <a:srgbClr val="332C2C"/>
                </a:solidFill>
                <a:latin typeface="Verdana"/>
                <a:cs typeface="Verdana"/>
              </a:rPr>
              <a:t>para</a:t>
            </a:r>
            <a:r>
              <a:rPr sz="2750" spc="-225" dirty="0">
                <a:solidFill>
                  <a:srgbClr val="332C2C"/>
                </a:solidFill>
                <a:latin typeface="Verdana"/>
                <a:cs typeface="Verdana"/>
              </a:rPr>
              <a:t> </a:t>
            </a:r>
            <a:r>
              <a:rPr sz="2750" dirty="0">
                <a:solidFill>
                  <a:srgbClr val="332C2C"/>
                </a:solidFill>
                <a:latin typeface="Verdana"/>
                <a:cs typeface="Verdana"/>
              </a:rPr>
              <a:t>manejar</a:t>
            </a:r>
            <a:r>
              <a:rPr sz="2750" spc="-220" dirty="0">
                <a:solidFill>
                  <a:srgbClr val="332C2C"/>
                </a:solidFill>
                <a:latin typeface="Verdana"/>
                <a:cs typeface="Verdana"/>
              </a:rPr>
              <a:t> </a:t>
            </a:r>
            <a:r>
              <a:rPr sz="2750" spc="-10" dirty="0">
                <a:solidFill>
                  <a:srgbClr val="332C2C"/>
                </a:solidFill>
                <a:latin typeface="Verdana"/>
                <a:cs typeface="Verdana"/>
              </a:rPr>
              <a:t>problemas </a:t>
            </a:r>
            <a:r>
              <a:rPr sz="2750" spc="-25" dirty="0">
                <a:solidFill>
                  <a:srgbClr val="332C2C"/>
                </a:solidFill>
                <a:latin typeface="Verdana"/>
                <a:cs typeface="Verdana"/>
              </a:rPr>
              <a:t>complejos.</a:t>
            </a:r>
            <a:r>
              <a:rPr sz="2750" spc="-190" dirty="0">
                <a:solidFill>
                  <a:srgbClr val="332C2C"/>
                </a:solidFill>
                <a:latin typeface="Verdana"/>
                <a:cs typeface="Verdana"/>
              </a:rPr>
              <a:t> </a:t>
            </a:r>
            <a:r>
              <a:rPr sz="2750" dirty="0">
                <a:solidFill>
                  <a:srgbClr val="332C2C"/>
                </a:solidFill>
                <a:latin typeface="Verdana"/>
                <a:cs typeface="Verdana"/>
              </a:rPr>
              <a:t>Al</a:t>
            </a:r>
            <a:r>
              <a:rPr sz="2750" spc="-200" dirty="0">
                <a:solidFill>
                  <a:srgbClr val="332C2C"/>
                </a:solidFill>
                <a:latin typeface="Verdana"/>
                <a:cs typeface="Verdana"/>
              </a:rPr>
              <a:t> </a:t>
            </a:r>
            <a:r>
              <a:rPr sz="2750" spc="-30" dirty="0">
                <a:solidFill>
                  <a:srgbClr val="332C2C"/>
                </a:solidFill>
                <a:latin typeface="Verdana"/>
                <a:cs typeface="Verdana"/>
              </a:rPr>
              <a:t>priorizar</a:t>
            </a:r>
            <a:r>
              <a:rPr sz="2750" spc="-195" dirty="0">
                <a:solidFill>
                  <a:srgbClr val="332C2C"/>
                </a:solidFill>
                <a:latin typeface="Verdana"/>
                <a:cs typeface="Verdana"/>
              </a:rPr>
              <a:t> </a:t>
            </a:r>
            <a:r>
              <a:rPr sz="2750" spc="50" dirty="0">
                <a:solidFill>
                  <a:srgbClr val="332C2C"/>
                </a:solidFill>
                <a:latin typeface="Verdana"/>
                <a:cs typeface="Verdana"/>
              </a:rPr>
              <a:t>nodos</a:t>
            </a:r>
            <a:r>
              <a:rPr sz="2750" spc="-195" dirty="0">
                <a:solidFill>
                  <a:srgbClr val="332C2C"/>
                </a:solidFill>
                <a:latin typeface="Verdana"/>
                <a:cs typeface="Verdana"/>
              </a:rPr>
              <a:t> </a:t>
            </a:r>
            <a:r>
              <a:rPr sz="2750" dirty="0">
                <a:solidFill>
                  <a:srgbClr val="332C2C"/>
                </a:solidFill>
                <a:latin typeface="Verdana"/>
                <a:cs typeface="Verdana"/>
              </a:rPr>
              <a:t>basados</a:t>
            </a:r>
            <a:r>
              <a:rPr sz="2750" spc="-195" dirty="0">
                <a:solidFill>
                  <a:srgbClr val="332C2C"/>
                </a:solidFill>
                <a:latin typeface="Verdana"/>
                <a:cs typeface="Verdana"/>
              </a:rPr>
              <a:t> </a:t>
            </a:r>
            <a:r>
              <a:rPr sz="2750" spc="40" dirty="0">
                <a:solidFill>
                  <a:srgbClr val="332C2C"/>
                </a:solidFill>
                <a:latin typeface="Verdana"/>
                <a:cs typeface="Verdana"/>
              </a:rPr>
              <a:t>en </a:t>
            </a:r>
            <a:r>
              <a:rPr sz="2750" spc="-25" dirty="0">
                <a:solidFill>
                  <a:srgbClr val="332C2C"/>
                </a:solidFill>
                <a:latin typeface="Verdana"/>
                <a:cs typeface="Verdana"/>
              </a:rPr>
              <a:t>estimaciones,</a:t>
            </a:r>
            <a:r>
              <a:rPr sz="2750" spc="-120" dirty="0">
                <a:solidFill>
                  <a:srgbClr val="332C2C"/>
                </a:solidFill>
                <a:latin typeface="Verdana"/>
                <a:cs typeface="Verdana"/>
              </a:rPr>
              <a:t> </a:t>
            </a:r>
            <a:r>
              <a:rPr sz="2750" spc="75" dirty="0">
                <a:solidFill>
                  <a:srgbClr val="332C2C"/>
                </a:solidFill>
                <a:latin typeface="Verdana"/>
                <a:cs typeface="Verdana"/>
              </a:rPr>
              <a:t>puede</a:t>
            </a:r>
            <a:endParaRPr sz="2750">
              <a:latin typeface="Verdana"/>
              <a:cs typeface="Verdana"/>
            </a:endParaRPr>
          </a:p>
          <a:p>
            <a:pPr marL="12700" marR="5080">
              <a:lnSpc>
                <a:spcPts val="3379"/>
              </a:lnSpc>
              <a:spcBef>
                <a:spcPts val="15"/>
              </a:spcBef>
            </a:pPr>
            <a:r>
              <a:rPr sz="2750" dirty="0">
                <a:solidFill>
                  <a:srgbClr val="332C2C"/>
                </a:solidFill>
                <a:latin typeface="Verdana"/>
                <a:cs typeface="Verdana"/>
              </a:rPr>
              <a:t>signiﬁcativamente</a:t>
            </a:r>
            <a:r>
              <a:rPr sz="2750" spc="-180" dirty="0">
                <a:solidFill>
                  <a:srgbClr val="332C2C"/>
                </a:solidFill>
                <a:latin typeface="Verdana"/>
                <a:cs typeface="Verdana"/>
              </a:rPr>
              <a:t> </a:t>
            </a:r>
            <a:r>
              <a:rPr sz="2750" spc="-10" dirty="0">
                <a:solidFill>
                  <a:srgbClr val="332C2C"/>
                </a:solidFill>
                <a:latin typeface="Verdana"/>
                <a:cs typeface="Verdana"/>
              </a:rPr>
              <a:t>el</a:t>
            </a:r>
            <a:r>
              <a:rPr sz="2750" spc="-175" dirty="0">
                <a:solidFill>
                  <a:srgbClr val="332C2C"/>
                </a:solidFill>
                <a:latin typeface="Verdana"/>
                <a:cs typeface="Verdana"/>
              </a:rPr>
              <a:t> </a:t>
            </a:r>
            <a:r>
              <a:rPr sz="2750" spc="70" dirty="0">
                <a:solidFill>
                  <a:srgbClr val="332C2C"/>
                </a:solidFill>
                <a:latin typeface="Verdana"/>
                <a:cs typeface="Verdana"/>
              </a:rPr>
              <a:t>tiempo</a:t>
            </a:r>
            <a:r>
              <a:rPr sz="2750" spc="-175" dirty="0">
                <a:solidFill>
                  <a:srgbClr val="332C2C"/>
                </a:solidFill>
                <a:latin typeface="Verdana"/>
                <a:cs typeface="Verdana"/>
              </a:rPr>
              <a:t> </a:t>
            </a:r>
            <a:r>
              <a:rPr sz="2750" spc="80" dirty="0">
                <a:solidFill>
                  <a:srgbClr val="332C2C"/>
                </a:solidFill>
                <a:latin typeface="Verdana"/>
                <a:cs typeface="Verdana"/>
              </a:rPr>
              <a:t>de</a:t>
            </a:r>
            <a:r>
              <a:rPr sz="2750" spc="-175" dirty="0">
                <a:solidFill>
                  <a:srgbClr val="332C2C"/>
                </a:solidFill>
                <a:latin typeface="Verdana"/>
                <a:cs typeface="Verdana"/>
              </a:rPr>
              <a:t> </a:t>
            </a:r>
            <a:r>
              <a:rPr sz="2750" spc="50" dirty="0">
                <a:solidFill>
                  <a:srgbClr val="332C2C"/>
                </a:solidFill>
                <a:latin typeface="Verdana"/>
                <a:cs typeface="Verdana"/>
              </a:rPr>
              <a:t>búsqueda </a:t>
            </a:r>
            <a:r>
              <a:rPr sz="2750" spc="65" dirty="0">
                <a:solidFill>
                  <a:srgbClr val="332C2C"/>
                </a:solidFill>
                <a:latin typeface="Verdana"/>
                <a:cs typeface="Verdana"/>
              </a:rPr>
              <a:t>en</a:t>
            </a:r>
            <a:r>
              <a:rPr sz="2750" spc="-125" dirty="0">
                <a:solidFill>
                  <a:srgbClr val="332C2C"/>
                </a:solidFill>
                <a:latin typeface="Verdana"/>
                <a:cs typeface="Verdana"/>
              </a:rPr>
              <a:t> </a:t>
            </a:r>
            <a:r>
              <a:rPr sz="2750" dirty="0">
                <a:solidFill>
                  <a:srgbClr val="332C2C"/>
                </a:solidFill>
                <a:latin typeface="Verdana"/>
                <a:cs typeface="Verdana"/>
              </a:rPr>
              <a:t>comparación</a:t>
            </a:r>
            <a:r>
              <a:rPr sz="2750" spc="-125" dirty="0">
                <a:solidFill>
                  <a:srgbClr val="332C2C"/>
                </a:solidFill>
                <a:latin typeface="Verdana"/>
                <a:cs typeface="Verdana"/>
              </a:rPr>
              <a:t> </a:t>
            </a:r>
            <a:r>
              <a:rPr sz="2750" spc="75" dirty="0">
                <a:solidFill>
                  <a:srgbClr val="332C2C"/>
                </a:solidFill>
                <a:latin typeface="Verdana"/>
                <a:cs typeface="Verdana"/>
              </a:rPr>
              <a:t>con</a:t>
            </a:r>
            <a:r>
              <a:rPr sz="2750" spc="-120" dirty="0">
                <a:solidFill>
                  <a:srgbClr val="332C2C"/>
                </a:solidFill>
                <a:latin typeface="Verdana"/>
                <a:cs typeface="Verdana"/>
              </a:rPr>
              <a:t> </a:t>
            </a:r>
            <a:r>
              <a:rPr sz="2750" spc="-30" dirty="0">
                <a:solidFill>
                  <a:srgbClr val="332C2C"/>
                </a:solidFill>
                <a:latin typeface="Verdana"/>
                <a:cs typeface="Verdana"/>
              </a:rPr>
              <a:t>otros</a:t>
            </a:r>
            <a:r>
              <a:rPr sz="2750" spc="-125" dirty="0">
                <a:solidFill>
                  <a:srgbClr val="332C2C"/>
                </a:solidFill>
                <a:latin typeface="Verdana"/>
                <a:cs typeface="Verdana"/>
              </a:rPr>
              <a:t> </a:t>
            </a:r>
            <a:r>
              <a:rPr sz="2750" spc="-10" dirty="0">
                <a:solidFill>
                  <a:srgbClr val="332C2C"/>
                </a:solidFill>
                <a:latin typeface="Verdana"/>
                <a:cs typeface="Verdana"/>
              </a:rPr>
              <a:t>algoritmos.</a:t>
            </a:r>
            <a:endParaRPr sz="2750">
              <a:latin typeface="Verdana"/>
              <a:cs typeface="Verdana"/>
            </a:endParaRPr>
          </a:p>
        </p:txBody>
      </p:sp>
      <p:sp>
        <p:nvSpPr>
          <p:cNvPr id="12" name="object 12"/>
          <p:cNvSpPr txBox="1">
            <a:spLocks noGrp="1"/>
          </p:cNvSpPr>
          <p:nvPr>
            <p:ph type="title"/>
          </p:nvPr>
        </p:nvSpPr>
        <p:spPr>
          <a:xfrm>
            <a:off x="1589779" y="1444498"/>
            <a:ext cx="7138670" cy="939800"/>
          </a:xfrm>
          <a:prstGeom prst="rect">
            <a:avLst/>
          </a:prstGeom>
        </p:spPr>
        <p:txBody>
          <a:bodyPr vert="horz" wrap="square" lIns="0" tIns="12700" rIns="0" bIns="0" rtlCol="0">
            <a:spAutoFit/>
          </a:bodyPr>
          <a:lstStyle/>
          <a:p>
            <a:pPr marL="12700">
              <a:lnSpc>
                <a:spcPct val="100000"/>
              </a:lnSpc>
              <a:spcBef>
                <a:spcPts val="100"/>
              </a:spcBef>
            </a:pPr>
            <a:r>
              <a:rPr spc="-260" dirty="0"/>
              <a:t>Ventajas</a:t>
            </a:r>
            <a:r>
              <a:rPr spc="-290" dirty="0"/>
              <a:t> </a:t>
            </a:r>
            <a:r>
              <a:rPr spc="-145" dirty="0"/>
              <a:t>del</a:t>
            </a:r>
            <a:r>
              <a:rPr spc="-290" dirty="0"/>
              <a:t> </a:t>
            </a:r>
            <a:r>
              <a:rPr spc="-175" dirty="0"/>
              <a:t>Algoritmo</a:t>
            </a:r>
          </a:p>
        </p:txBody>
      </p:sp>
      <p:pic>
        <p:nvPicPr>
          <p:cNvPr id="14" name="Imagen 13">
            <a:extLst>
              <a:ext uri="{FF2B5EF4-FFF2-40B4-BE49-F238E27FC236}">
                <a16:creationId xmlns:a16="http://schemas.microsoft.com/office/drawing/2014/main" id="{F49ACA28-E893-473F-A63C-7CBED40AC2C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988550" y="2512309"/>
            <a:ext cx="7215758" cy="60031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8680" y="3574766"/>
            <a:ext cx="17419939" cy="6712838"/>
            <a:chOff x="868680" y="3574766"/>
            <a:chExt cx="17419939" cy="6712838"/>
          </a:xfrm>
        </p:grpSpPr>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pic>
          <p:nvPicPr>
            <p:cNvPr id="3" name="object 3"/>
            <p:cNvPicPr/>
            <p:nvPr/>
          </p:nvPicPr>
          <p:blipFill>
            <a:blip r:embed="rId2" cstate="print"/>
            <a:stretch>
              <a:fillRect/>
            </a:stretch>
          </p:blipFill>
          <p:spPr>
            <a:xfrm>
              <a:off x="868680" y="3574766"/>
              <a:ext cx="16681450" cy="5746326"/>
            </a:xfrm>
            <a:prstGeom prst="rect">
              <a:avLst/>
            </a:prstGeom>
          </p:spPr>
        </p:pic>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3" cstate="print"/>
          <a:stretch>
            <a:fillRect/>
          </a:stretch>
        </p:blipFill>
        <p:spPr>
          <a:xfrm>
            <a:off x="3859161" y="1190497"/>
            <a:ext cx="1669935" cy="392938"/>
          </a:xfrm>
          <a:prstGeom prst="rect">
            <a:avLst/>
          </a:prstGeom>
        </p:spPr>
      </p:pic>
      <p:pic>
        <p:nvPicPr>
          <p:cNvPr id="8" name="object 8"/>
          <p:cNvPicPr/>
          <p:nvPr/>
        </p:nvPicPr>
        <p:blipFill>
          <a:blip r:embed="rId4" cstate="print"/>
          <a:stretch>
            <a:fillRect/>
          </a:stretch>
        </p:blipFill>
        <p:spPr>
          <a:xfrm>
            <a:off x="12356503" y="1190497"/>
            <a:ext cx="2351239" cy="392938"/>
          </a:xfrm>
          <a:prstGeom prst="rect">
            <a:avLst/>
          </a:prstGeom>
        </p:spPr>
      </p:pic>
      <p:pic>
        <p:nvPicPr>
          <p:cNvPr id="9" name="object 9"/>
          <p:cNvPicPr/>
          <p:nvPr/>
        </p:nvPicPr>
        <p:blipFill>
          <a:blip r:embed="rId5" cstate="print"/>
          <a:stretch>
            <a:fillRect/>
          </a:stretch>
        </p:blipFill>
        <p:spPr>
          <a:xfrm>
            <a:off x="4978489" y="1628648"/>
            <a:ext cx="3116313" cy="390982"/>
          </a:xfrm>
          <a:prstGeom prst="rect">
            <a:avLst/>
          </a:prstGeom>
        </p:spPr>
      </p:pic>
      <p:sp>
        <p:nvSpPr>
          <p:cNvPr id="10" name="object 10"/>
          <p:cNvSpPr txBox="1"/>
          <p:nvPr/>
        </p:nvSpPr>
        <p:spPr>
          <a:xfrm>
            <a:off x="868680" y="1091190"/>
            <a:ext cx="16538575" cy="1819910"/>
          </a:xfrm>
          <a:prstGeom prst="rect">
            <a:avLst/>
          </a:prstGeom>
        </p:spPr>
        <p:txBody>
          <a:bodyPr vert="horz" wrap="square" lIns="0" tIns="62229" rIns="0" bIns="0" rtlCol="0">
            <a:spAutoFit/>
          </a:bodyPr>
          <a:lstStyle/>
          <a:p>
            <a:pPr marL="12700" marR="5080">
              <a:lnSpc>
                <a:spcPts val="3450"/>
              </a:lnSpc>
              <a:spcBef>
                <a:spcPts val="489"/>
              </a:spcBef>
              <a:tabLst>
                <a:tab pos="4655820" algn="l"/>
                <a:tab pos="7325995" algn="l"/>
                <a:tab pos="13834744" algn="l"/>
              </a:tabLst>
            </a:pPr>
            <a:r>
              <a:rPr sz="3150" spc="105" dirty="0">
                <a:solidFill>
                  <a:srgbClr val="332C2C"/>
                </a:solidFill>
                <a:latin typeface="Verdana"/>
                <a:cs typeface="Verdana"/>
              </a:rPr>
              <a:t>A</a:t>
            </a:r>
            <a:r>
              <a:rPr sz="3150" spc="-275" dirty="0">
                <a:solidFill>
                  <a:srgbClr val="332C2C"/>
                </a:solidFill>
                <a:latin typeface="Verdana"/>
                <a:cs typeface="Verdana"/>
              </a:rPr>
              <a:t> </a:t>
            </a:r>
            <a:r>
              <a:rPr sz="3150" spc="-25" dirty="0">
                <a:solidFill>
                  <a:srgbClr val="332C2C"/>
                </a:solidFill>
                <a:latin typeface="Verdana"/>
                <a:cs typeface="Verdana"/>
              </a:rPr>
              <a:t>pesar</a:t>
            </a:r>
            <a:r>
              <a:rPr sz="3150" spc="-275" dirty="0">
                <a:solidFill>
                  <a:srgbClr val="332C2C"/>
                </a:solidFill>
                <a:latin typeface="Verdana"/>
                <a:cs typeface="Verdana"/>
              </a:rPr>
              <a:t> </a:t>
            </a:r>
            <a:r>
              <a:rPr sz="3150" spc="85" dirty="0">
                <a:solidFill>
                  <a:srgbClr val="332C2C"/>
                </a:solidFill>
                <a:latin typeface="Verdana"/>
                <a:cs typeface="Verdana"/>
              </a:rPr>
              <a:t>de</a:t>
            </a:r>
            <a:r>
              <a:rPr sz="3150" spc="-270" dirty="0">
                <a:solidFill>
                  <a:srgbClr val="332C2C"/>
                </a:solidFill>
                <a:latin typeface="Verdana"/>
                <a:cs typeface="Verdana"/>
              </a:rPr>
              <a:t> </a:t>
            </a:r>
            <a:r>
              <a:rPr sz="3150" spc="-25" dirty="0">
                <a:solidFill>
                  <a:srgbClr val="332C2C"/>
                </a:solidFill>
                <a:latin typeface="Verdana"/>
                <a:cs typeface="Verdana"/>
              </a:rPr>
              <a:t>sus</a:t>
            </a:r>
            <a:r>
              <a:rPr sz="3150" dirty="0">
                <a:solidFill>
                  <a:srgbClr val="332C2C"/>
                </a:solidFill>
                <a:latin typeface="Verdana"/>
                <a:cs typeface="Verdana"/>
              </a:rPr>
              <a:t>	</a:t>
            </a:r>
            <a:r>
              <a:rPr sz="3150" spc="-484" dirty="0">
                <a:solidFill>
                  <a:srgbClr val="332C2C"/>
                </a:solidFill>
                <a:latin typeface="Verdana"/>
                <a:cs typeface="Verdana"/>
              </a:rPr>
              <a:t>,</a:t>
            </a:r>
            <a:r>
              <a:rPr sz="3150" spc="-254" dirty="0">
                <a:solidFill>
                  <a:srgbClr val="332C2C"/>
                </a:solidFill>
                <a:latin typeface="Verdana"/>
                <a:cs typeface="Verdana"/>
              </a:rPr>
              <a:t> </a:t>
            </a:r>
            <a:r>
              <a:rPr sz="3150" spc="-10" dirty="0">
                <a:solidFill>
                  <a:srgbClr val="332C2C"/>
                </a:solidFill>
                <a:latin typeface="Verdana"/>
                <a:cs typeface="Verdana"/>
              </a:rPr>
              <a:t>el</a:t>
            </a:r>
            <a:r>
              <a:rPr sz="3150" spc="-250" dirty="0">
                <a:solidFill>
                  <a:srgbClr val="332C2C"/>
                </a:solidFill>
                <a:latin typeface="Verdana"/>
                <a:cs typeface="Verdana"/>
              </a:rPr>
              <a:t> </a:t>
            </a:r>
            <a:r>
              <a:rPr sz="3150" spc="-35" dirty="0">
                <a:solidFill>
                  <a:srgbClr val="332C2C"/>
                </a:solidFill>
                <a:latin typeface="Verdana"/>
                <a:cs typeface="Verdana"/>
              </a:rPr>
              <a:t>Greedy</a:t>
            </a:r>
            <a:r>
              <a:rPr sz="3150" spc="-254" dirty="0">
                <a:solidFill>
                  <a:srgbClr val="332C2C"/>
                </a:solidFill>
                <a:latin typeface="Verdana"/>
                <a:cs typeface="Verdana"/>
              </a:rPr>
              <a:t> </a:t>
            </a:r>
            <a:r>
              <a:rPr sz="3150" spc="-35" dirty="0">
                <a:solidFill>
                  <a:srgbClr val="332C2C"/>
                </a:solidFill>
                <a:latin typeface="Verdana"/>
                <a:cs typeface="Verdana"/>
              </a:rPr>
              <a:t>Best-</a:t>
            </a:r>
            <a:r>
              <a:rPr sz="3150" spc="-10" dirty="0">
                <a:solidFill>
                  <a:srgbClr val="332C2C"/>
                </a:solidFill>
                <a:latin typeface="Verdana"/>
                <a:cs typeface="Verdana"/>
              </a:rPr>
              <a:t>First</a:t>
            </a:r>
            <a:r>
              <a:rPr sz="3150" spc="-250" dirty="0">
                <a:solidFill>
                  <a:srgbClr val="332C2C"/>
                </a:solidFill>
                <a:latin typeface="Verdana"/>
                <a:cs typeface="Verdana"/>
              </a:rPr>
              <a:t> </a:t>
            </a:r>
            <a:r>
              <a:rPr sz="3150" spc="-40" dirty="0">
                <a:solidFill>
                  <a:srgbClr val="332C2C"/>
                </a:solidFill>
                <a:latin typeface="Verdana"/>
                <a:cs typeface="Verdana"/>
              </a:rPr>
              <a:t>Search</a:t>
            </a:r>
            <a:r>
              <a:rPr sz="3150" spc="-254" dirty="0">
                <a:solidFill>
                  <a:srgbClr val="332C2C"/>
                </a:solidFill>
                <a:latin typeface="Verdana"/>
                <a:cs typeface="Verdana"/>
              </a:rPr>
              <a:t> </a:t>
            </a:r>
            <a:r>
              <a:rPr sz="3150" spc="-10" dirty="0">
                <a:solidFill>
                  <a:srgbClr val="332C2C"/>
                </a:solidFill>
                <a:latin typeface="Verdana"/>
                <a:cs typeface="Verdana"/>
              </a:rPr>
              <a:t>tiene</a:t>
            </a:r>
            <a:r>
              <a:rPr sz="3150" dirty="0">
                <a:solidFill>
                  <a:srgbClr val="332C2C"/>
                </a:solidFill>
                <a:latin typeface="Verdana"/>
                <a:cs typeface="Verdana"/>
              </a:rPr>
              <a:t>	</a:t>
            </a:r>
            <a:r>
              <a:rPr sz="3150" spc="-484" dirty="0">
                <a:solidFill>
                  <a:srgbClr val="332C2C"/>
                </a:solidFill>
                <a:latin typeface="Verdana"/>
                <a:cs typeface="Verdana"/>
              </a:rPr>
              <a:t>.</a:t>
            </a:r>
            <a:r>
              <a:rPr sz="3150" spc="-285" dirty="0">
                <a:solidFill>
                  <a:srgbClr val="332C2C"/>
                </a:solidFill>
                <a:latin typeface="Verdana"/>
                <a:cs typeface="Verdana"/>
              </a:rPr>
              <a:t> </a:t>
            </a:r>
            <a:r>
              <a:rPr sz="3150" spc="110" dirty="0">
                <a:solidFill>
                  <a:srgbClr val="332C2C"/>
                </a:solidFill>
                <a:latin typeface="Verdana"/>
                <a:cs typeface="Verdana"/>
              </a:rPr>
              <a:t>Puede </a:t>
            </a:r>
            <a:r>
              <a:rPr sz="3150" dirty="0">
                <a:solidFill>
                  <a:srgbClr val="332C2C"/>
                </a:solidFill>
                <a:latin typeface="Verdana"/>
                <a:cs typeface="Verdana"/>
              </a:rPr>
              <a:t>quedar</a:t>
            </a:r>
            <a:r>
              <a:rPr sz="3150" spc="-130" dirty="0">
                <a:solidFill>
                  <a:srgbClr val="332C2C"/>
                </a:solidFill>
                <a:latin typeface="Verdana"/>
                <a:cs typeface="Verdana"/>
              </a:rPr>
              <a:t> </a:t>
            </a:r>
            <a:r>
              <a:rPr sz="3150" dirty="0">
                <a:solidFill>
                  <a:srgbClr val="332C2C"/>
                </a:solidFill>
                <a:latin typeface="Verdana"/>
                <a:cs typeface="Verdana"/>
              </a:rPr>
              <a:t>atrapado</a:t>
            </a:r>
            <a:r>
              <a:rPr sz="3150" spc="-130" dirty="0">
                <a:solidFill>
                  <a:srgbClr val="332C2C"/>
                </a:solidFill>
                <a:latin typeface="Verdana"/>
                <a:cs typeface="Verdana"/>
              </a:rPr>
              <a:t> </a:t>
            </a:r>
            <a:r>
              <a:rPr sz="3150" spc="50" dirty="0">
                <a:solidFill>
                  <a:srgbClr val="332C2C"/>
                </a:solidFill>
                <a:latin typeface="Verdana"/>
                <a:cs typeface="Verdana"/>
              </a:rPr>
              <a:t>en</a:t>
            </a:r>
            <a:r>
              <a:rPr sz="3150" dirty="0">
                <a:solidFill>
                  <a:srgbClr val="332C2C"/>
                </a:solidFill>
                <a:latin typeface="Verdana"/>
                <a:cs typeface="Verdana"/>
              </a:rPr>
              <a:t>		</a:t>
            </a:r>
            <a:r>
              <a:rPr sz="3150" spc="-175" dirty="0">
                <a:solidFill>
                  <a:srgbClr val="332C2C"/>
                </a:solidFill>
                <a:latin typeface="Verdana"/>
                <a:cs typeface="Verdana"/>
              </a:rPr>
              <a:t>y</a:t>
            </a:r>
            <a:r>
              <a:rPr sz="3150" spc="-260" dirty="0">
                <a:solidFill>
                  <a:srgbClr val="332C2C"/>
                </a:solidFill>
                <a:latin typeface="Verdana"/>
                <a:cs typeface="Verdana"/>
              </a:rPr>
              <a:t> </a:t>
            </a:r>
            <a:r>
              <a:rPr sz="3150" spc="95" dirty="0">
                <a:solidFill>
                  <a:srgbClr val="332C2C"/>
                </a:solidFill>
                <a:latin typeface="Verdana"/>
                <a:cs typeface="Verdana"/>
              </a:rPr>
              <a:t>no</a:t>
            </a:r>
            <a:r>
              <a:rPr sz="3150" spc="-254" dirty="0">
                <a:solidFill>
                  <a:srgbClr val="332C2C"/>
                </a:solidFill>
                <a:latin typeface="Verdana"/>
                <a:cs typeface="Verdana"/>
              </a:rPr>
              <a:t> </a:t>
            </a:r>
            <a:r>
              <a:rPr sz="3150" spc="-20" dirty="0">
                <a:solidFill>
                  <a:srgbClr val="332C2C"/>
                </a:solidFill>
                <a:latin typeface="Verdana"/>
                <a:cs typeface="Verdana"/>
              </a:rPr>
              <a:t>garantiza</a:t>
            </a:r>
            <a:r>
              <a:rPr sz="3150" spc="-254" dirty="0">
                <a:solidFill>
                  <a:srgbClr val="332C2C"/>
                </a:solidFill>
                <a:latin typeface="Verdana"/>
                <a:cs typeface="Verdana"/>
              </a:rPr>
              <a:t> </a:t>
            </a:r>
            <a:r>
              <a:rPr sz="3150" dirty="0">
                <a:solidFill>
                  <a:srgbClr val="332C2C"/>
                </a:solidFill>
                <a:latin typeface="Verdana"/>
                <a:cs typeface="Verdana"/>
              </a:rPr>
              <a:t>encontrar</a:t>
            </a:r>
            <a:r>
              <a:rPr sz="3150" spc="-254" dirty="0">
                <a:solidFill>
                  <a:srgbClr val="332C2C"/>
                </a:solidFill>
                <a:latin typeface="Verdana"/>
                <a:cs typeface="Verdana"/>
              </a:rPr>
              <a:t> </a:t>
            </a:r>
            <a:r>
              <a:rPr sz="3150" spc="-30" dirty="0">
                <a:solidFill>
                  <a:srgbClr val="332C2C"/>
                </a:solidFill>
                <a:latin typeface="Verdana"/>
                <a:cs typeface="Verdana"/>
              </a:rPr>
              <a:t>la</a:t>
            </a:r>
            <a:r>
              <a:rPr sz="3150" spc="-254" dirty="0">
                <a:solidFill>
                  <a:srgbClr val="332C2C"/>
                </a:solidFill>
                <a:latin typeface="Verdana"/>
                <a:cs typeface="Verdana"/>
              </a:rPr>
              <a:t> </a:t>
            </a:r>
            <a:r>
              <a:rPr sz="3150" dirty="0">
                <a:solidFill>
                  <a:srgbClr val="332C2C"/>
                </a:solidFill>
                <a:latin typeface="Verdana"/>
                <a:cs typeface="Verdana"/>
              </a:rPr>
              <a:t>mejor</a:t>
            </a:r>
            <a:r>
              <a:rPr sz="3150" spc="-254" dirty="0">
                <a:solidFill>
                  <a:srgbClr val="332C2C"/>
                </a:solidFill>
                <a:latin typeface="Verdana"/>
                <a:cs typeface="Verdana"/>
              </a:rPr>
              <a:t> </a:t>
            </a:r>
            <a:r>
              <a:rPr sz="3150" spc="-10" dirty="0">
                <a:solidFill>
                  <a:srgbClr val="332C2C"/>
                </a:solidFill>
                <a:latin typeface="Verdana"/>
                <a:cs typeface="Verdana"/>
              </a:rPr>
              <a:t>solución. </a:t>
            </a:r>
            <a:r>
              <a:rPr sz="3150" dirty="0">
                <a:solidFill>
                  <a:srgbClr val="332C2C"/>
                </a:solidFill>
                <a:latin typeface="Verdana"/>
                <a:cs typeface="Verdana"/>
              </a:rPr>
              <a:t>Esto</a:t>
            </a:r>
            <a:r>
              <a:rPr sz="3150" spc="-240" dirty="0">
                <a:solidFill>
                  <a:srgbClr val="332C2C"/>
                </a:solidFill>
                <a:latin typeface="Verdana"/>
                <a:cs typeface="Verdana"/>
              </a:rPr>
              <a:t> </a:t>
            </a:r>
            <a:r>
              <a:rPr sz="3150" dirty="0">
                <a:solidFill>
                  <a:srgbClr val="332C2C"/>
                </a:solidFill>
                <a:latin typeface="Verdana"/>
                <a:cs typeface="Verdana"/>
              </a:rPr>
              <a:t>lo</a:t>
            </a:r>
            <a:r>
              <a:rPr sz="3150" spc="-240" dirty="0">
                <a:solidFill>
                  <a:srgbClr val="332C2C"/>
                </a:solidFill>
                <a:latin typeface="Verdana"/>
                <a:cs typeface="Verdana"/>
              </a:rPr>
              <a:t> </a:t>
            </a:r>
            <a:r>
              <a:rPr sz="3150" spc="50" dirty="0">
                <a:solidFill>
                  <a:srgbClr val="332C2C"/>
                </a:solidFill>
                <a:latin typeface="Verdana"/>
                <a:cs typeface="Verdana"/>
              </a:rPr>
              <a:t>hace</a:t>
            </a:r>
            <a:r>
              <a:rPr sz="3150" spc="-240" dirty="0">
                <a:solidFill>
                  <a:srgbClr val="332C2C"/>
                </a:solidFill>
                <a:latin typeface="Verdana"/>
                <a:cs typeface="Verdana"/>
              </a:rPr>
              <a:t> </a:t>
            </a:r>
            <a:r>
              <a:rPr sz="3150" spc="70" dirty="0">
                <a:solidFill>
                  <a:srgbClr val="332C2C"/>
                </a:solidFill>
                <a:latin typeface="Verdana"/>
                <a:cs typeface="Verdana"/>
              </a:rPr>
              <a:t>menos</a:t>
            </a:r>
            <a:r>
              <a:rPr sz="3150" spc="-240" dirty="0">
                <a:solidFill>
                  <a:srgbClr val="332C2C"/>
                </a:solidFill>
                <a:latin typeface="Verdana"/>
                <a:cs typeface="Verdana"/>
              </a:rPr>
              <a:t> </a:t>
            </a:r>
            <a:r>
              <a:rPr sz="3150" dirty="0">
                <a:solidFill>
                  <a:srgbClr val="332C2C"/>
                </a:solidFill>
                <a:latin typeface="Verdana"/>
                <a:cs typeface="Verdana"/>
              </a:rPr>
              <a:t>conﬁable</a:t>
            </a:r>
            <a:r>
              <a:rPr sz="3150" spc="-240" dirty="0">
                <a:solidFill>
                  <a:srgbClr val="332C2C"/>
                </a:solidFill>
                <a:latin typeface="Verdana"/>
                <a:cs typeface="Verdana"/>
              </a:rPr>
              <a:t> </a:t>
            </a:r>
            <a:r>
              <a:rPr sz="3150" spc="75" dirty="0">
                <a:solidFill>
                  <a:srgbClr val="332C2C"/>
                </a:solidFill>
                <a:latin typeface="Verdana"/>
                <a:cs typeface="Verdana"/>
              </a:rPr>
              <a:t>en</a:t>
            </a:r>
            <a:r>
              <a:rPr sz="3150" spc="-240" dirty="0">
                <a:solidFill>
                  <a:srgbClr val="332C2C"/>
                </a:solidFill>
                <a:latin typeface="Verdana"/>
                <a:cs typeface="Verdana"/>
              </a:rPr>
              <a:t> </a:t>
            </a:r>
            <a:r>
              <a:rPr sz="3150" spc="-10" dirty="0">
                <a:solidFill>
                  <a:srgbClr val="332C2C"/>
                </a:solidFill>
                <a:latin typeface="Verdana"/>
                <a:cs typeface="Verdana"/>
              </a:rPr>
              <a:t>ciertos</a:t>
            </a:r>
            <a:r>
              <a:rPr sz="3150" spc="-240" dirty="0">
                <a:solidFill>
                  <a:srgbClr val="332C2C"/>
                </a:solidFill>
                <a:latin typeface="Verdana"/>
                <a:cs typeface="Verdana"/>
              </a:rPr>
              <a:t> </a:t>
            </a:r>
            <a:r>
              <a:rPr sz="3150" spc="-20" dirty="0">
                <a:solidFill>
                  <a:srgbClr val="332C2C"/>
                </a:solidFill>
                <a:latin typeface="Verdana"/>
                <a:cs typeface="Verdana"/>
              </a:rPr>
              <a:t>escenarios</a:t>
            </a:r>
            <a:r>
              <a:rPr sz="3150" spc="-235" dirty="0">
                <a:solidFill>
                  <a:srgbClr val="332C2C"/>
                </a:solidFill>
                <a:latin typeface="Verdana"/>
                <a:cs typeface="Verdana"/>
              </a:rPr>
              <a:t> </a:t>
            </a:r>
            <a:r>
              <a:rPr sz="3150" spc="100" dirty="0">
                <a:solidFill>
                  <a:srgbClr val="332C2C"/>
                </a:solidFill>
                <a:latin typeface="Verdana"/>
                <a:cs typeface="Verdana"/>
              </a:rPr>
              <a:t>donde</a:t>
            </a:r>
            <a:r>
              <a:rPr sz="3150" spc="-240" dirty="0">
                <a:solidFill>
                  <a:srgbClr val="332C2C"/>
                </a:solidFill>
                <a:latin typeface="Verdana"/>
                <a:cs typeface="Verdana"/>
              </a:rPr>
              <a:t> </a:t>
            </a:r>
            <a:r>
              <a:rPr sz="3150" spc="-60" dirty="0">
                <a:solidFill>
                  <a:srgbClr val="332C2C"/>
                </a:solidFill>
                <a:latin typeface="Verdana"/>
                <a:cs typeface="Verdana"/>
              </a:rPr>
              <a:t>se</a:t>
            </a:r>
            <a:r>
              <a:rPr sz="3150" spc="-240" dirty="0">
                <a:solidFill>
                  <a:srgbClr val="332C2C"/>
                </a:solidFill>
                <a:latin typeface="Verdana"/>
                <a:cs typeface="Verdana"/>
              </a:rPr>
              <a:t> </a:t>
            </a:r>
            <a:r>
              <a:rPr sz="3150" dirty="0">
                <a:solidFill>
                  <a:srgbClr val="332C2C"/>
                </a:solidFill>
                <a:latin typeface="Verdana"/>
                <a:cs typeface="Verdana"/>
              </a:rPr>
              <a:t>requiere</a:t>
            </a:r>
            <a:r>
              <a:rPr sz="3150" spc="-240" dirty="0">
                <a:solidFill>
                  <a:srgbClr val="332C2C"/>
                </a:solidFill>
                <a:latin typeface="Verdana"/>
                <a:cs typeface="Verdana"/>
              </a:rPr>
              <a:t> </a:t>
            </a:r>
            <a:r>
              <a:rPr sz="3150" spc="70" dirty="0">
                <a:solidFill>
                  <a:srgbClr val="332C2C"/>
                </a:solidFill>
                <a:latin typeface="Verdana"/>
                <a:cs typeface="Verdana"/>
              </a:rPr>
              <a:t>una</a:t>
            </a:r>
            <a:r>
              <a:rPr sz="3150" spc="-240" dirty="0">
                <a:solidFill>
                  <a:srgbClr val="332C2C"/>
                </a:solidFill>
                <a:latin typeface="Verdana"/>
                <a:cs typeface="Verdana"/>
              </a:rPr>
              <a:t> </a:t>
            </a:r>
            <a:r>
              <a:rPr sz="3150" spc="-10" dirty="0">
                <a:solidFill>
                  <a:srgbClr val="332C2C"/>
                </a:solidFill>
                <a:latin typeface="Verdana"/>
                <a:cs typeface="Verdana"/>
              </a:rPr>
              <a:t>solución óptima.</a:t>
            </a:r>
            <a:endParaRPr sz="3150">
              <a:latin typeface="Verdana"/>
              <a:cs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36"/>
              <a:ext cx="5095874" cy="5095874"/>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08"/>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8452637" y="4814875"/>
            <a:ext cx="863701" cy="240588"/>
          </a:xfrm>
          <a:prstGeom prst="rect">
            <a:avLst/>
          </a:prstGeom>
        </p:spPr>
      </p:pic>
      <p:pic>
        <p:nvPicPr>
          <p:cNvPr id="9" name="object 9"/>
          <p:cNvPicPr/>
          <p:nvPr/>
        </p:nvPicPr>
        <p:blipFill>
          <a:blip r:embed="rId4" cstate="print"/>
          <a:stretch>
            <a:fillRect/>
          </a:stretch>
        </p:blipFill>
        <p:spPr>
          <a:xfrm>
            <a:off x="8452637" y="4350956"/>
            <a:ext cx="1972868" cy="343801"/>
          </a:xfrm>
          <a:prstGeom prst="rect">
            <a:avLst/>
          </a:prstGeom>
        </p:spPr>
      </p:pic>
      <p:pic>
        <p:nvPicPr>
          <p:cNvPr id="10" name="object 10"/>
          <p:cNvPicPr/>
          <p:nvPr/>
        </p:nvPicPr>
        <p:blipFill>
          <a:blip r:embed="rId5" cstate="print"/>
          <a:stretch>
            <a:fillRect/>
          </a:stretch>
        </p:blipFill>
        <p:spPr>
          <a:xfrm>
            <a:off x="10576204" y="4350956"/>
            <a:ext cx="1209103" cy="343801"/>
          </a:xfrm>
          <a:prstGeom prst="rect">
            <a:avLst/>
          </a:prstGeom>
        </p:spPr>
      </p:pic>
      <p:pic>
        <p:nvPicPr>
          <p:cNvPr id="11" name="object 11"/>
          <p:cNvPicPr/>
          <p:nvPr/>
        </p:nvPicPr>
        <p:blipFill>
          <a:blip r:embed="rId6" cstate="print"/>
          <a:stretch>
            <a:fillRect/>
          </a:stretch>
        </p:blipFill>
        <p:spPr>
          <a:xfrm>
            <a:off x="12170791" y="4350956"/>
            <a:ext cx="2811272" cy="342087"/>
          </a:xfrm>
          <a:prstGeom prst="rect">
            <a:avLst/>
          </a:prstGeom>
        </p:spPr>
      </p:pic>
      <p:sp>
        <p:nvSpPr>
          <p:cNvPr id="12" name="object 12"/>
          <p:cNvSpPr txBox="1"/>
          <p:nvPr/>
        </p:nvSpPr>
        <p:spPr>
          <a:xfrm>
            <a:off x="8405252" y="3414751"/>
            <a:ext cx="7305040" cy="2998470"/>
          </a:xfrm>
          <a:prstGeom prst="rect">
            <a:avLst/>
          </a:prstGeom>
        </p:spPr>
        <p:txBody>
          <a:bodyPr vert="horz" wrap="square" lIns="0" tIns="3810" rIns="0" bIns="0" rtlCol="0">
            <a:spAutoFit/>
          </a:bodyPr>
          <a:lstStyle/>
          <a:p>
            <a:pPr marL="12700" marR="255904">
              <a:lnSpc>
                <a:spcPct val="102299"/>
              </a:lnSpc>
              <a:spcBef>
                <a:spcPts val="30"/>
              </a:spcBef>
            </a:pPr>
            <a:r>
              <a:rPr sz="2750" dirty="0">
                <a:solidFill>
                  <a:srgbClr val="332C2C"/>
                </a:solidFill>
                <a:latin typeface="Verdana"/>
                <a:cs typeface="Verdana"/>
              </a:rPr>
              <a:t>El</a:t>
            </a:r>
            <a:r>
              <a:rPr sz="2750" spc="-145" dirty="0">
                <a:solidFill>
                  <a:srgbClr val="332C2C"/>
                </a:solidFill>
                <a:latin typeface="Verdana"/>
                <a:cs typeface="Verdana"/>
              </a:rPr>
              <a:t> </a:t>
            </a:r>
            <a:r>
              <a:rPr sz="2750" dirty="0">
                <a:solidFill>
                  <a:srgbClr val="332C2C"/>
                </a:solidFill>
                <a:latin typeface="Verdana"/>
                <a:cs typeface="Verdana"/>
              </a:rPr>
              <a:t>algoritmo</a:t>
            </a:r>
            <a:r>
              <a:rPr sz="2750" spc="-140" dirty="0">
                <a:solidFill>
                  <a:srgbClr val="332C2C"/>
                </a:solidFill>
                <a:latin typeface="Verdana"/>
                <a:cs typeface="Verdana"/>
              </a:rPr>
              <a:t> </a:t>
            </a:r>
            <a:r>
              <a:rPr sz="2750" spc="-25" dirty="0">
                <a:solidFill>
                  <a:srgbClr val="332C2C"/>
                </a:solidFill>
                <a:latin typeface="Verdana"/>
                <a:cs typeface="Verdana"/>
              </a:rPr>
              <a:t>Greedy</a:t>
            </a:r>
            <a:r>
              <a:rPr sz="2750" spc="-140" dirty="0">
                <a:solidFill>
                  <a:srgbClr val="332C2C"/>
                </a:solidFill>
                <a:latin typeface="Verdana"/>
                <a:cs typeface="Verdana"/>
              </a:rPr>
              <a:t> </a:t>
            </a:r>
            <a:r>
              <a:rPr sz="2750" spc="-30" dirty="0">
                <a:solidFill>
                  <a:srgbClr val="332C2C"/>
                </a:solidFill>
                <a:latin typeface="Verdana"/>
                <a:cs typeface="Verdana"/>
              </a:rPr>
              <a:t>Best-</a:t>
            </a:r>
            <a:r>
              <a:rPr sz="2750" spc="-10" dirty="0">
                <a:solidFill>
                  <a:srgbClr val="332C2C"/>
                </a:solidFill>
                <a:latin typeface="Verdana"/>
                <a:cs typeface="Verdana"/>
              </a:rPr>
              <a:t>First</a:t>
            </a:r>
            <a:r>
              <a:rPr sz="2750" spc="-140" dirty="0">
                <a:solidFill>
                  <a:srgbClr val="332C2C"/>
                </a:solidFill>
                <a:latin typeface="Verdana"/>
                <a:cs typeface="Verdana"/>
              </a:rPr>
              <a:t> </a:t>
            </a:r>
            <a:r>
              <a:rPr sz="2750" spc="-35" dirty="0">
                <a:solidFill>
                  <a:srgbClr val="332C2C"/>
                </a:solidFill>
                <a:latin typeface="Verdana"/>
                <a:cs typeface="Verdana"/>
              </a:rPr>
              <a:t>Search</a:t>
            </a:r>
            <a:r>
              <a:rPr sz="2750" spc="-140" dirty="0">
                <a:solidFill>
                  <a:srgbClr val="332C2C"/>
                </a:solidFill>
                <a:latin typeface="Verdana"/>
                <a:cs typeface="Verdana"/>
              </a:rPr>
              <a:t> </a:t>
            </a:r>
            <a:r>
              <a:rPr sz="2750" spc="-25" dirty="0">
                <a:solidFill>
                  <a:srgbClr val="332C2C"/>
                </a:solidFill>
                <a:latin typeface="Verdana"/>
                <a:cs typeface="Verdana"/>
              </a:rPr>
              <a:t>se </a:t>
            </a:r>
            <a:r>
              <a:rPr sz="2750" dirty="0">
                <a:solidFill>
                  <a:srgbClr val="332C2C"/>
                </a:solidFill>
                <a:latin typeface="Verdana"/>
                <a:cs typeface="Verdana"/>
              </a:rPr>
              <a:t>aplica</a:t>
            </a:r>
            <a:r>
              <a:rPr sz="2750" spc="-204" dirty="0">
                <a:solidFill>
                  <a:srgbClr val="332C2C"/>
                </a:solidFill>
                <a:latin typeface="Verdana"/>
                <a:cs typeface="Verdana"/>
              </a:rPr>
              <a:t> </a:t>
            </a:r>
            <a:r>
              <a:rPr sz="2750" spc="65" dirty="0">
                <a:solidFill>
                  <a:srgbClr val="332C2C"/>
                </a:solidFill>
                <a:latin typeface="Verdana"/>
                <a:cs typeface="Verdana"/>
              </a:rPr>
              <a:t>en</a:t>
            </a:r>
            <a:r>
              <a:rPr sz="2750" spc="-200" dirty="0">
                <a:solidFill>
                  <a:srgbClr val="332C2C"/>
                </a:solidFill>
                <a:latin typeface="Verdana"/>
                <a:cs typeface="Verdana"/>
              </a:rPr>
              <a:t> </a:t>
            </a:r>
            <a:r>
              <a:rPr sz="2750" spc="-55" dirty="0">
                <a:solidFill>
                  <a:srgbClr val="332C2C"/>
                </a:solidFill>
                <a:latin typeface="Verdana"/>
                <a:cs typeface="Verdana"/>
              </a:rPr>
              <a:t>diversas</a:t>
            </a:r>
            <a:r>
              <a:rPr sz="2750" spc="-200" dirty="0">
                <a:solidFill>
                  <a:srgbClr val="332C2C"/>
                </a:solidFill>
                <a:latin typeface="Verdana"/>
                <a:cs typeface="Verdana"/>
              </a:rPr>
              <a:t> </a:t>
            </a:r>
            <a:r>
              <a:rPr sz="2750" spc="-70" dirty="0">
                <a:solidFill>
                  <a:srgbClr val="332C2C"/>
                </a:solidFill>
                <a:latin typeface="Verdana"/>
                <a:cs typeface="Verdana"/>
              </a:rPr>
              <a:t>áreas</a:t>
            </a:r>
            <a:r>
              <a:rPr sz="2750" spc="-204" dirty="0">
                <a:solidFill>
                  <a:srgbClr val="332C2C"/>
                </a:solidFill>
                <a:latin typeface="Verdana"/>
                <a:cs typeface="Verdana"/>
              </a:rPr>
              <a:t> </a:t>
            </a:r>
            <a:r>
              <a:rPr sz="2750" spc="100" dirty="0">
                <a:solidFill>
                  <a:srgbClr val="332C2C"/>
                </a:solidFill>
                <a:latin typeface="Verdana"/>
                <a:cs typeface="Verdana"/>
              </a:rPr>
              <a:t>como</a:t>
            </a:r>
            <a:r>
              <a:rPr sz="2750" spc="-200" dirty="0">
                <a:solidFill>
                  <a:srgbClr val="332C2C"/>
                </a:solidFill>
                <a:latin typeface="Verdana"/>
                <a:cs typeface="Verdana"/>
              </a:rPr>
              <a:t> </a:t>
            </a:r>
            <a:r>
              <a:rPr sz="2750" spc="-25" dirty="0">
                <a:solidFill>
                  <a:srgbClr val="332C2C"/>
                </a:solidFill>
                <a:latin typeface="Verdana"/>
                <a:cs typeface="Verdana"/>
              </a:rPr>
              <a:t>la</a:t>
            </a:r>
            <a:endParaRPr sz="2750">
              <a:latin typeface="Verdana"/>
              <a:cs typeface="Verdana"/>
            </a:endParaRPr>
          </a:p>
          <a:p>
            <a:pPr marL="2037714">
              <a:lnSpc>
                <a:spcPct val="100000"/>
              </a:lnSpc>
              <a:tabLst>
                <a:tab pos="3467735" algn="l"/>
              </a:tabLst>
            </a:pPr>
            <a:r>
              <a:rPr sz="2750" spc="-470" dirty="0">
                <a:solidFill>
                  <a:srgbClr val="332C2C"/>
                </a:solidFill>
                <a:latin typeface="Verdana"/>
                <a:cs typeface="Verdana"/>
              </a:rPr>
              <a:t>,</a:t>
            </a:r>
            <a:r>
              <a:rPr sz="2750" dirty="0">
                <a:solidFill>
                  <a:srgbClr val="332C2C"/>
                </a:solidFill>
                <a:latin typeface="Verdana"/>
                <a:cs typeface="Verdana"/>
              </a:rPr>
              <a:t>	</a:t>
            </a:r>
            <a:r>
              <a:rPr sz="2750" spc="-50" dirty="0">
                <a:solidFill>
                  <a:srgbClr val="332C2C"/>
                </a:solidFill>
                <a:latin typeface="Verdana"/>
                <a:cs typeface="Verdana"/>
              </a:rPr>
              <a:t>y</a:t>
            </a:r>
            <a:endParaRPr sz="2750">
              <a:latin typeface="Verdana"/>
              <a:cs typeface="Verdana"/>
            </a:endParaRPr>
          </a:p>
          <a:p>
            <a:pPr marL="12700" marR="5080" indent="894715">
              <a:lnSpc>
                <a:spcPct val="101499"/>
              </a:lnSpc>
              <a:spcBef>
                <a:spcPts val="25"/>
              </a:spcBef>
            </a:pPr>
            <a:r>
              <a:rPr sz="2750" spc="-420" dirty="0">
                <a:solidFill>
                  <a:srgbClr val="332C2C"/>
                </a:solidFill>
                <a:latin typeface="Verdana"/>
                <a:cs typeface="Verdana"/>
              </a:rPr>
              <a:t>.</a:t>
            </a:r>
            <a:r>
              <a:rPr sz="2750" spc="-235" dirty="0">
                <a:solidFill>
                  <a:srgbClr val="332C2C"/>
                </a:solidFill>
                <a:latin typeface="Verdana"/>
                <a:cs typeface="Verdana"/>
              </a:rPr>
              <a:t> </a:t>
            </a:r>
            <a:r>
              <a:rPr sz="2750" spc="-50" dirty="0">
                <a:solidFill>
                  <a:srgbClr val="332C2C"/>
                </a:solidFill>
                <a:latin typeface="Verdana"/>
                <a:cs typeface="Verdana"/>
              </a:rPr>
              <a:t>Su</a:t>
            </a:r>
            <a:r>
              <a:rPr sz="2750" spc="-229" dirty="0">
                <a:solidFill>
                  <a:srgbClr val="332C2C"/>
                </a:solidFill>
                <a:latin typeface="Verdana"/>
                <a:cs typeface="Verdana"/>
              </a:rPr>
              <a:t> </a:t>
            </a:r>
            <a:r>
              <a:rPr sz="2750" spc="50" dirty="0">
                <a:solidFill>
                  <a:srgbClr val="332C2C"/>
                </a:solidFill>
                <a:latin typeface="Verdana"/>
                <a:cs typeface="Verdana"/>
              </a:rPr>
              <a:t>capacidad</a:t>
            </a:r>
            <a:r>
              <a:rPr sz="2750" spc="-229" dirty="0">
                <a:solidFill>
                  <a:srgbClr val="332C2C"/>
                </a:solidFill>
                <a:latin typeface="Verdana"/>
                <a:cs typeface="Verdana"/>
              </a:rPr>
              <a:t> </a:t>
            </a:r>
            <a:r>
              <a:rPr sz="2750" spc="-40" dirty="0">
                <a:solidFill>
                  <a:srgbClr val="332C2C"/>
                </a:solidFill>
                <a:latin typeface="Verdana"/>
                <a:cs typeface="Verdana"/>
              </a:rPr>
              <a:t>para</a:t>
            </a:r>
            <a:r>
              <a:rPr sz="2750" spc="-229" dirty="0">
                <a:solidFill>
                  <a:srgbClr val="332C2C"/>
                </a:solidFill>
                <a:latin typeface="Verdana"/>
                <a:cs typeface="Verdana"/>
              </a:rPr>
              <a:t> </a:t>
            </a:r>
            <a:r>
              <a:rPr sz="2750" spc="-10" dirty="0">
                <a:solidFill>
                  <a:srgbClr val="332C2C"/>
                </a:solidFill>
                <a:latin typeface="Verdana"/>
                <a:cs typeface="Verdana"/>
              </a:rPr>
              <a:t>encontrar </a:t>
            </a:r>
            <a:r>
              <a:rPr sz="2750" dirty="0">
                <a:solidFill>
                  <a:srgbClr val="332C2C"/>
                </a:solidFill>
                <a:latin typeface="Verdana"/>
                <a:cs typeface="Verdana"/>
              </a:rPr>
              <a:t>soluciones</a:t>
            </a:r>
            <a:r>
              <a:rPr sz="2750" spc="-165" dirty="0">
                <a:solidFill>
                  <a:srgbClr val="332C2C"/>
                </a:solidFill>
                <a:latin typeface="Verdana"/>
                <a:cs typeface="Verdana"/>
              </a:rPr>
              <a:t> </a:t>
            </a:r>
            <a:r>
              <a:rPr sz="2750" spc="-20" dirty="0">
                <a:solidFill>
                  <a:srgbClr val="332C2C"/>
                </a:solidFill>
                <a:latin typeface="Verdana"/>
                <a:cs typeface="Verdana"/>
              </a:rPr>
              <a:t>rápidas</a:t>
            </a:r>
            <a:r>
              <a:rPr sz="2750" spc="-165" dirty="0">
                <a:solidFill>
                  <a:srgbClr val="332C2C"/>
                </a:solidFill>
                <a:latin typeface="Verdana"/>
                <a:cs typeface="Verdana"/>
              </a:rPr>
              <a:t> </a:t>
            </a:r>
            <a:r>
              <a:rPr sz="2750" dirty="0">
                <a:solidFill>
                  <a:srgbClr val="332C2C"/>
                </a:solidFill>
                <a:latin typeface="Verdana"/>
                <a:cs typeface="Verdana"/>
              </a:rPr>
              <a:t>lo</a:t>
            </a:r>
            <a:r>
              <a:rPr sz="2750" spc="-165" dirty="0">
                <a:solidFill>
                  <a:srgbClr val="332C2C"/>
                </a:solidFill>
                <a:latin typeface="Verdana"/>
                <a:cs typeface="Verdana"/>
              </a:rPr>
              <a:t> </a:t>
            </a:r>
            <a:r>
              <a:rPr sz="2750" dirty="0">
                <a:solidFill>
                  <a:srgbClr val="332C2C"/>
                </a:solidFill>
                <a:latin typeface="Verdana"/>
                <a:cs typeface="Verdana"/>
              </a:rPr>
              <a:t>hace</a:t>
            </a:r>
            <a:r>
              <a:rPr sz="2750" spc="-160" dirty="0">
                <a:solidFill>
                  <a:srgbClr val="332C2C"/>
                </a:solidFill>
                <a:latin typeface="Verdana"/>
                <a:cs typeface="Verdana"/>
              </a:rPr>
              <a:t> </a:t>
            </a:r>
            <a:r>
              <a:rPr sz="2750" dirty="0">
                <a:solidFill>
                  <a:srgbClr val="332C2C"/>
                </a:solidFill>
                <a:latin typeface="Verdana"/>
                <a:cs typeface="Verdana"/>
              </a:rPr>
              <a:t>ideal</a:t>
            </a:r>
            <a:r>
              <a:rPr sz="2750" spc="-165" dirty="0">
                <a:solidFill>
                  <a:srgbClr val="332C2C"/>
                </a:solidFill>
                <a:latin typeface="Verdana"/>
                <a:cs typeface="Verdana"/>
              </a:rPr>
              <a:t> </a:t>
            </a:r>
            <a:r>
              <a:rPr sz="2750" spc="-20" dirty="0">
                <a:solidFill>
                  <a:srgbClr val="332C2C"/>
                </a:solidFill>
                <a:latin typeface="Verdana"/>
                <a:cs typeface="Verdana"/>
              </a:rPr>
              <a:t>para </a:t>
            </a:r>
            <a:r>
              <a:rPr sz="2750" dirty="0">
                <a:solidFill>
                  <a:srgbClr val="332C2C"/>
                </a:solidFill>
                <a:latin typeface="Verdana"/>
                <a:cs typeface="Verdana"/>
              </a:rPr>
              <a:t>problemas</a:t>
            </a:r>
            <a:r>
              <a:rPr sz="2750" spc="-185" dirty="0">
                <a:solidFill>
                  <a:srgbClr val="332C2C"/>
                </a:solidFill>
                <a:latin typeface="Verdana"/>
                <a:cs typeface="Verdana"/>
              </a:rPr>
              <a:t> </a:t>
            </a:r>
            <a:r>
              <a:rPr sz="2750" spc="95" dirty="0">
                <a:solidFill>
                  <a:srgbClr val="332C2C"/>
                </a:solidFill>
                <a:latin typeface="Verdana"/>
                <a:cs typeface="Verdana"/>
              </a:rPr>
              <a:t>donde</a:t>
            </a:r>
            <a:r>
              <a:rPr sz="2750" spc="-180" dirty="0">
                <a:solidFill>
                  <a:srgbClr val="332C2C"/>
                </a:solidFill>
                <a:latin typeface="Verdana"/>
                <a:cs typeface="Verdana"/>
              </a:rPr>
              <a:t> </a:t>
            </a:r>
            <a:r>
              <a:rPr sz="2750" spc="-10" dirty="0">
                <a:solidFill>
                  <a:srgbClr val="332C2C"/>
                </a:solidFill>
                <a:latin typeface="Verdana"/>
                <a:cs typeface="Verdana"/>
              </a:rPr>
              <a:t>el</a:t>
            </a:r>
            <a:r>
              <a:rPr sz="2750" spc="-180" dirty="0">
                <a:solidFill>
                  <a:srgbClr val="332C2C"/>
                </a:solidFill>
                <a:latin typeface="Verdana"/>
                <a:cs typeface="Verdana"/>
              </a:rPr>
              <a:t> </a:t>
            </a:r>
            <a:r>
              <a:rPr sz="2750" spc="70" dirty="0">
                <a:solidFill>
                  <a:srgbClr val="332C2C"/>
                </a:solidFill>
                <a:latin typeface="Verdana"/>
                <a:cs typeface="Verdana"/>
              </a:rPr>
              <a:t>tiempo</a:t>
            </a:r>
            <a:r>
              <a:rPr sz="2750" spc="-180" dirty="0">
                <a:solidFill>
                  <a:srgbClr val="332C2C"/>
                </a:solidFill>
                <a:latin typeface="Verdana"/>
                <a:cs typeface="Verdana"/>
              </a:rPr>
              <a:t> </a:t>
            </a:r>
            <a:r>
              <a:rPr sz="2750" spc="-50" dirty="0">
                <a:solidFill>
                  <a:srgbClr val="332C2C"/>
                </a:solidFill>
                <a:latin typeface="Verdana"/>
                <a:cs typeface="Verdana"/>
              </a:rPr>
              <a:t>es</a:t>
            </a:r>
            <a:r>
              <a:rPr sz="2750" spc="-180" dirty="0">
                <a:solidFill>
                  <a:srgbClr val="332C2C"/>
                </a:solidFill>
                <a:latin typeface="Verdana"/>
                <a:cs typeface="Verdana"/>
              </a:rPr>
              <a:t> </a:t>
            </a:r>
            <a:r>
              <a:rPr sz="2750" dirty="0">
                <a:solidFill>
                  <a:srgbClr val="332C2C"/>
                </a:solidFill>
                <a:latin typeface="Verdana"/>
                <a:cs typeface="Verdana"/>
              </a:rPr>
              <a:t>crítico</a:t>
            </a:r>
            <a:r>
              <a:rPr sz="2750" spc="-180" dirty="0">
                <a:solidFill>
                  <a:srgbClr val="332C2C"/>
                </a:solidFill>
                <a:latin typeface="Verdana"/>
                <a:cs typeface="Verdana"/>
              </a:rPr>
              <a:t> </a:t>
            </a:r>
            <a:r>
              <a:rPr sz="2750" spc="-155" dirty="0">
                <a:solidFill>
                  <a:srgbClr val="332C2C"/>
                </a:solidFill>
                <a:latin typeface="Verdana"/>
                <a:cs typeface="Verdana"/>
              </a:rPr>
              <a:t>y</a:t>
            </a:r>
            <a:r>
              <a:rPr sz="2750" spc="-185" dirty="0">
                <a:solidFill>
                  <a:srgbClr val="332C2C"/>
                </a:solidFill>
                <a:latin typeface="Verdana"/>
                <a:cs typeface="Verdana"/>
              </a:rPr>
              <a:t> </a:t>
            </a:r>
            <a:r>
              <a:rPr sz="2750" spc="-25" dirty="0">
                <a:solidFill>
                  <a:srgbClr val="332C2C"/>
                </a:solidFill>
                <a:latin typeface="Verdana"/>
                <a:cs typeface="Verdana"/>
              </a:rPr>
              <a:t>se </a:t>
            </a:r>
            <a:r>
              <a:rPr sz="2750" dirty="0">
                <a:solidFill>
                  <a:srgbClr val="332C2C"/>
                </a:solidFill>
                <a:latin typeface="Verdana"/>
                <a:cs typeface="Verdana"/>
              </a:rPr>
              <a:t>requiere</a:t>
            </a:r>
            <a:r>
              <a:rPr sz="2750" spc="-229" dirty="0">
                <a:solidFill>
                  <a:srgbClr val="332C2C"/>
                </a:solidFill>
                <a:latin typeface="Verdana"/>
                <a:cs typeface="Verdana"/>
              </a:rPr>
              <a:t> </a:t>
            </a:r>
            <a:r>
              <a:rPr sz="2750" spc="60" dirty="0">
                <a:solidFill>
                  <a:srgbClr val="332C2C"/>
                </a:solidFill>
                <a:latin typeface="Verdana"/>
                <a:cs typeface="Verdana"/>
              </a:rPr>
              <a:t>una</a:t>
            </a:r>
            <a:r>
              <a:rPr sz="2750" spc="-225" dirty="0">
                <a:solidFill>
                  <a:srgbClr val="332C2C"/>
                </a:solidFill>
                <a:latin typeface="Verdana"/>
                <a:cs typeface="Verdana"/>
              </a:rPr>
              <a:t> </a:t>
            </a:r>
            <a:r>
              <a:rPr sz="2750" spc="-10" dirty="0">
                <a:solidFill>
                  <a:srgbClr val="332C2C"/>
                </a:solidFill>
                <a:latin typeface="Verdana"/>
                <a:cs typeface="Verdana"/>
              </a:rPr>
              <a:t>respuesta</a:t>
            </a:r>
            <a:r>
              <a:rPr sz="2750" spc="-225" dirty="0">
                <a:solidFill>
                  <a:srgbClr val="332C2C"/>
                </a:solidFill>
                <a:latin typeface="Verdana"/>
                <a:cs typeface="Verdana"/>
              </a:rPr>
              <a:t> </a:t>
            </a:r>
            <a:r>
              <a:rPr sz="2750" spc="-10" dirty="0">
                <a:solidFill>
                  <a:srgbClr val="332C2C"/>
                </a:solidFill>
                <a:latin typeface="Verdana"/>
                <a:cs typeface="Verdana"/>
              </a:rPr>
              <a:t>inmediata.</a:t>
            </a:r>
            <a:endParaRPr sz="2750">
              <a:latin typeface="Verdana"/>
              <a:cs typeface="Verdana"/>
            </a:endParaRPr>
          </a:p>
        </p:txBody>
      </p:sp>
      <p:sp>
        <p:nvSpPr>
          <p:cNvPr id="13" name="object 13"/>
          <p:cNvSpPr txBox="1">
            <a:spLocks noGrp="1"/>
          </p:cNvSpPr>
          <p:nvPr>
            <p:ph type="title"/>
          </p:nvPr>
        </p:nvSpPr>
        <p:spPr>
          <a:prstGeom prst="rect">
            <a:avLst/>
          </a:prstGeom>
        </p:spPr>
        <p:txBody>
          <a:bodyPr vert="horz" wrap="square" lIns="0" tIns="351008" rIns="0" bIns="0" rtlCol="0">
            <a:spAutoFit/>
          </a:bodyPr>
          <a:lstStyle/>
          <a:p>
            <a:pPr marL="7529195">
              <a:lnSpc>
                <a:spcPct val="100000"/>
              </a:lnSpc>
              <a:spcBef>
                <a:spcPts val="100"/>
              </a:spcBef>
            </a:pPr>
            <a:r>
              <a:rPr spc="-200" dirty="0"/>
              <a:t>Aplicaciones</a:t>
            </a:r>
            <a:r>
              <a:rPr spc="-250" dirty="0"/>
              <a:t> </a:t>
            </a:r>
            <a:r>
              <a:rPr spc="-140" dirty="0"/>
              <a:t>Prácticas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091970"/>
            <a:ext cx="2929255" cy="4195445"/>
          </a:xfrm>
          <a:custGeom>
            <a:avLst/>
            <a:gdLst/>
            <a:ahLst/>
            <a:cxnLst/>
            <a:rect l="l" t="t" r="r" b="b"/>
            <a:pathLst>
              <a:path w="2929255" h="4195445">
                <a:moveTo>
                  <a:pt x="0" y="0"/>
                </a:moveTo>
                <a:lnTo>
                  <a:pt x="35896" y="29865"/>
                </a:lnTo>
                <a:lnTo>
                  <a:pt x="69718" y="58874"/>
                </a:lnTo>
                <a:lnTo>
                  <a:pt x="103228" y="88438"/>
                </a:lnTo>
                <a:lnTo>
                  <a:pt x="136431" y="118546"/>
                </a:lnTo>
                <a:lnTo>
                  <a:pt x="169333" y="149188"/>
                </a:lnTo>
                <a:lnTo>
                  <a:pt x="201940" y="180354"/>
                </a:lnTo>
                <a:lnTo>
                  <a:pt x="234258" y="212035"/>
                </a:lnTo>
                <a:lnTo>
                  <a:pt x="266292" y="244219"/>
                </a:lnTo>
                <a:lnTo>
                  <a:pt x="298048" y="276898"/>
                </a:lnTo>
                <a:lnTo>
                  <a:pt x="329531" y="310060"/>
                </a:lnTo>
                <a:lnTo>
                  <a:pt x="360747" y="343696"/>
                </a:lnTo>
                <a:lnTo>
                  <a:pt x="391703" y="377796"/>
                </a:lnTo>
                <a:lnTo>
                  <a:pt x="422402" y="412349"/>
                </a:lnTo>
                <a:lnTo>
                  <a:pt x="452853" y="447346"/>
                </a:lnTo>
                <a:lnTo>
                  <a:pt x="483059" y="482776"/>
                </a:lnTo>
                <a:lnTo>
                  <a:pt x="513026" y="518630"/>
                </a:lnTo>
                <a:lnTo>
                  <a:pt x="542761" y="554897"/>
                </a:lnTo>
                <a:lnTo>
                  <a:pt x="572269" y="591567"/>
                </a:lnTo>
                <a:lnTo>
                  <a:pt x="601555" y="628630"/>
                </a:lnTo>
                <a:lnTo>
                  <a:pt x="630626" y="666077"/>
                </a:lnTo>
                <a:lnTo>
                  <a:pt x="659487" y="703896"/>
                </a:lnTo>
                <a:lnTo>
                  <a:pt x="688143" y="742078"/>
                </a:lnTo>
                <a:lnTo>
                  <a:pt x="716600" y="780613"/>
                </a:lnTo>
                <a:lnTo>
                  <a:pt x="744865" y="819491"/>
                </a:lnTo>
                <a:lnTo>
                  <a:pt x="772942" y="858702"/>
                </a:lnTo>
                <a:lnTo>
                  <a:pt x="800838" y="898235"/>
                </a:lnTo>
                <a:lnTo>
                  <a:pt x="828558" y="938080"/>
                </a:lnTo>
                <a:lnTo>
                  <a:pt x="856107" y="978228"/>
                </a:lnTo>
                <a:lnTo>
                  <a:pt x="883492" y="1018668"/>
                </a:lnTo>
                <a:lnTo>
                  <a:pt x="910718" y="1059391"/>
                </a:lnTo>
                <a:lnTo>
                  <a:pt x="937790" y="1100385"/>
                </a:lnTo>
                <a:lnTo>
                  <a:pt x="964715" y="1141642"/>
                </a:lnTo>
                <a:lnTo>
                  <a:pt x="991498" y="1183151"/>
                </a:lnTo>
                <a:lnTo>
                  <a:pt x="1018145" y="1224902"/>
                </a:lnTo>
                <a:lnTo>
                  <a:pt x="1044661" y="1266884"/>
                </a:lnTo>
                <a:lnTo>
                  <a:pt x="1071053" y="1309089"/>
                </a:lnTo>
                <a:lnTo>
                  <a:pt x="1097325" y="1351505"/>
                </a:lnTo>
                <a:lnTo>
                  <a:pt x="1123484" y="1394122"/>
                </a:lnTo>
                <a:lnTo>
                  <a:pt x="1149534" y="1436931"/>
                </a:lnTo>
                <a:lnTo>
                  <a:pt x="1175483" y="1479922"/>
                </a:lnTo>
                <a:lnTo>
                  <a:pt x="1201335" y="1523084"/>
                </a:lnTo>
                <a:lnTo>
                  <a:pt x="1227096" y="1566407"/>
                </a:lnTo>
                <a:lnTo>
                  <a:pt x="1252773" y="1609882"/>
                </a:lnTo>
                <a:lnTo>
                  <a:pt x="1278369" y="1653497"/>
                </a:lnTo>
                <a:lnTo>
                  <a:pt x="1303892" y="1697244"/>
                </a:lnTo>
                <a:lnTo>
                  <a:pt x="1329347" y="1741112"/>
                </a:lnTo>
                <a:lnTo>
                  <a:pt x="1354739" y="1785090"/>
                </a:lnTo>
                <a:lnTo>
                  <a:pt x="1380075" y="1829170"/>
                </a:lnTo>
                <a:lnTo>
                  <a:pt x="1405359" y="1873340"/>
                </a:lnTo>
                <a:lnTo>
                  <a:pt x="1430598" y="1917590"/>
                </a:lnTo>
                <a:lnTo>
                  <a:pt x="1455798" y="1961912"/>
                </a:lnTo>
                <a:lnTo>
                  <a:pt x="1480963" y="2006293"/>
                </a:lnTo>
                <a:lnTo>
                  <a:pt x="1506100" y="2050726"/>
                </a:lnTo>
                <a:lnTo>
                  <a:pt x="1531214" y="2095198"/>
                </a:lnTo>
                <a:lnTo>
                  <a:pt x="1556311" y="2139701"/>
                </a:lnTo>
                <a:lnTo>
                  <a:pt x="1581397" y="2184224"/>
                </a:lnTo>
                <a:lnTo>
                  <a:pt x="1606477" y="2228757"/>
                </a:lnTo>
                <a:lnTo>
                  <a:pt x="1631557" y="2273290"/>
                </a:lnTo>
                <a:lnTo>
                  <a:pt x="1656643" y="2317812"/>
                </a:lnTo>
                <a:lnTo>
                  <a:pt x="1681740" y="2362315"/>
                </a:lnTo>
                <a:lnTo>
                  <a:pt x="1706854" y="2406787"/>
                </a:lnTo>
                <a:lnTo>
                  <a:pt x="1731991" y="2451219"/>
                </a:lnTo>
                <a:lnTo>
                  <a:pt x="1757157" y="2495600"/>
                </a:lnTo>
                <a:lnTo>
                  <a:pt x="1782356" y="2539921"/>
                </a:lnTo>
                <a:lnTo>
                  <a:pt x="1807595" y="2584172"/>
                </a:lnTo>
                <a:lnTo>
                  <a:pt x="1832879" y="2628342"/>
                </a:lnTo>
                <a:lnTo>
                  <a:pt x="1858215" y="2672421"/>
                </a:lnTo>
                <a:lnTo>
                  <a:pt x="1883607" y="2716399"/>
                </a:lnTo>
                <a:lnTo>
                  <a:pt x="1909062" y="2760266"/>
                </a:lnTo>
                <a:lnTo>
                  <a:pt x="1934585" y="2804013"/>
                </a:lnTo>
                <a:lnTo>
                  <a:pt x="1960181" y="2847628"/>
                </a:lnTo>
                <a:lnTo>
                  <a:pt x="1985857" y="2891103"/>
                </a:lnTo>
                <a:lnTo>
                  <a:pt x="2011618" y="2934426"/>
                </a:lnTo>
                <a:lnTo>
                  <a:pt x="2037470" y="2977588"/>
                </a:lnTo>
                <a:lnTo>
                  <a:pt x="2063419" y="3020578"/>
                </a:lnTo>
                <a:lnTo>
                  <a:pt x="2089470" y="3063387"/>
                </a:lnTo>
                <a:lnTo>
                  <a:pt x="2115628" y="3106005"/>
                </a:lnTo>
                <a:lnTo>
                  <a:pt x="2141900" y="3148420"/>
                </a:lnTo>
                <a:lnTo>
                  <a:pt x="2168292" y="3190625"/>
                </a:lnTo>
                <a:lnTo>
                  <a:pt x="2194808" y="3232607"/>
                </a:lnTo>
                <a:lnTo>
                  <a:pt x="2221455" y="3274358"/>
                </a:lnTo>
                <a:lnTo>
                  <a:pt x="2248237" y="3315866"/>
                </a:lnTo>
                <a:lnTo>
                  <a:pt x="2275162" y="3357123"/>
                </a:lnTo>
                <a:lnTo>
                  <a:pt x="2302235" y="3398118"/>
                </a:lnTo>
                <a:lnTo>
                  <a:pt x="2329460" y="3438840"/>
                </a:lnTo>
                <a:lnTo>
                  <a:pt x="2356845" y="3479280"/>
                </a:lnTo>
                <a:lnTo>
                  <a:pt x="2384394" y="3519428"/>
                </a:lnTo>
                <a:lnTo>
                  <a:pt x="2412114" y="3559274"/>
                </a:lnTo>
                <a:lnTo>
                  <a:pt x="2440010" y="3598807"/>
                </a:lnTo>
                <a:lnTo>
                  <a:pt x="2468087" y="3638017"/>
                </a:lnTo>
                <a:lnTo>
                  <a:pt x="2496351" y="3676895"/>
                </a:lnTo>
                <a:lnTo>
                  <a:pt x="2524809" y="3715430"/>
                </a:lnTo>
                <a:lnTo>
                  <a:pt x="2553465" y="3753612"/>
                </a:lnTo>
                <a:lnTo>
                  <a:pt x="2582326" y="3791431"/>
                </a:lnTo>
                <a:lnTo>
                  <a:pt x="2611396" y="3828878"/>
                </a:lnTo>
                <a:lnTo>
                  <a:pt x="2640682" y="3865941"/>
                </a:lnTo>
                <a:lnTo>
                  <a:pt x="2670190" y="3902611"/>
                </a:lnTo>
                <a:lnTo>
                  <a:pt x="2699925" y="3938878"/>
                </a:lnTo>
                <a:lnTo>
                  <a:pt x="2729892" y="3974732"/>
                </a:lnTo>
                <a:lnTo>
                  <a:pt x="2760098" y="4010162"/>
                </a:lnTo>
                <a:lnTo>
                  <a:pt x="2790548" y="4045159"/>
                </a:lnTo>
                <a:lnTo>
                  <a:pt x="2821248" y="4079712"/>
                </a:lnTo>
                <a:lnTo>
                  <a:pt x="2852203" y="4113812"/>
                </a:lnTo>
                <a:lnTo>
                  <a:pt x="2883419" y="4147448"/>
                </a:lnTo>
                <a:lnTo>
                  <a:pt x="2914903" y="4180611"/>
                </a:lnTo>
                <a:lnTo>
                  <a:pt x="2928913" y="4195028"/>
                </a:lnTo>
              </a:path>
            </a:pathLst>
          </a:custGeom>
          <a:ln w="24997">
            <a:solidFill>
              <a:srgbClr val="332C2C"/>
            </a:solidFill>
          </a:ln>
        </p:spPr>
        <p:txBody>
          <a:bodyPr wrap="square" lIns="0" tIns="0" rIns="0" bIns="0" rtlCol="0"/>
          <a:lstStyle/>
          <a:p>
            <a:endParaRPr/>
          </a:p>
        </p:txBody>
      </p:sp>
      <p:grpSp>
        <p:nvGrpSpPr>
          <p:cNvPr id="3" name="object 3"/>
          <p:cNvGrpSpPr/>
          <p:nvPr/>
        </p:nvGrpSpPr>
        <p:grpSpPr>
          <a:xfrm>
            <a:off x="1054" y="548843"/>
            <a:ext cx="18287365" cy="9251950"/>
            <a:chOff x="1054" y="548843"/>
            <a:chExt cx="18287365" cy="9251950"/>
          </a:xfrm>
        </p:grpSpPr>
        <p:sp>
          <p:nvSpPr>
            <p:cNvPr id="5" name="object 5"/>
            <p:cNvSpPr/>
            <p:nvPr/>
          </p:nvSpPr>
          <p:spPr>
            <a:xfrm>
              <a:off x="1054" y="548843"/>
              <a:ext cx="18287365" cy="9251950"/>
            </a:xfrm>
            <a:custGeom>
              <a:avLst/>
              <a:gdLst/>
              <a:ahLst/>
              <a:cxnLst/>
              <a:rect l="l" t="t" r="r" b="b"/>
              <a:pathLst>
                <a:path w="18287365" h="9251950">
                  <a:moveTo>
                    <a:pt x="18286934" y="9203842"/>
                  </a:moveTo>
                  <a:lnTo>
                    <a:pt x="304" y="9203842"/>
                  </a:lnTo>
                  <a:lnTo>
                    <a:pt x="304" y="9251467"/>
                  </a:lnTo>
                  <a:lnTo>
                    <a:pt x="18286934" y="9251467"/>
                  </a:lnTo>
                  <a:lnTo>
                    <a:pt x="18286934" y="9203842"/>
                  </a:lnTo>
                  <a:close/>
                </a:path>
                <a:path w="18287365" h="9251950">
                  <a:moveTo>
                    <a:pt x="18286934" y="0"/>
                  </a:moveTo>
                  <a:lnTo>
                    <a:pt x="0" y="0"/>
                  </a:lnTo>
                  <a:lnTo>
                    <a:pt x="0" y="47625"/>
                  </a:lnTo>
                  <a:lnTo>
                    <a:pt x="18286934" y="47625"/>
                  </a:lnTo>
                  <a:lnTo>
                    <a:pt x="18286934" y="0"/>
                  </a:lnTo>
                  <a:close/>
                </a:path>
              </a:pathLst>
            </a:custGeom>
            <a:solidFill>
              <a:srgbClr val="332C2C"/>
            </a:solidFill>
          </p:spPr>
          <p:txBody>
            <a:bodyPr wrap="square" lIns="0" tIns="0" rIns="0" bIns="0" rtlCol="0"/>
            <a:lstStyle/>
            <a:p>
              <a:endParaRPr/>
            </a:p>
          </p:txBody>
        </p:sp>
        <p:pic>
          <p:nvPicPr>
            <p:cNvPr id="6" name="object 6"/>
            <p:cNvPicPr/>
            <p:nvPr/>
          </p:nvPicPr>
          <p:blipFill>
            <a:blip r:embed="rId2" cstate="print"/>
            <a:stretch>
              <a:fillRect/>
            </a:stretch>
          </p:blipFill>
          <p:spPr>
            <a:xfrm>
              <a:off x="4343501" y="3503333"/>
              <a:ext cx="4283265" cy="343801"/>
            </a:xfrm>
            <a:prstGeom prst="rect">
              <a:avLst/>
            </a:prstGeom>
          </p:spPr>
        </p:pic>
        <p:pic>
          <p:nvPicPr>
            <p:cNvPr id="7" name="object 7"/>
            <p:cNvPicPr/>
            <p:nvPr/>
          </p:nvPicPr>
          <p:blipFill>
            <a:blip r:embed="rId3" cstate="print"/>
            <a:stretch>
              <a:fillRect/>
            </a:stretch>
          </p:blipFill>
          <p:spPr>
            <a:xfrm>
              <a:off x="2141689" y="4777892"/>
              <a:ext cx="1620977" cy="277672"/>
            </a:xfrm>
            <a:prstGeom prst="rect">
              <a:avLst/>
            </a:prstGeom>
          </p:spPr>
        </p:pic>
        <p:pic>
          <p:nvPicPr>
            <p:cNvPr id="8" name="object 8"/>
            <p:cNvPicPr/>
            <p:nvPr/>
          </p:nvPicPr>
          <p:blipFill>
            <a:blip r:embed="rId4" cstate="print"/>
            <a:stretch>
              <a:fillRect/>
            </a:stretch>
          </p:blipFill>
          <p:spPr>
            <a:xfrm>
              <a:off x="4188841" y="4779683"/>
              <a:ext cx="1252766" cy="342087"/>
            </a:xfrm>
            <a:prstGeom prst="rect">
              <a:avLst/>
            </a:prstGeom>
          </p:spPr>
        </p:pic>
      </p:grpSp>
      <p:sp>
        <p:nvSpPr>
          <p:cNvPr id="9" name="object 9"/>
          <p:cNvSpPr txBox="1"/>
          <p:nvPr/>
        </p:nvSpPr>
        <p:spPr>
          <a:xfrm>
            <a:off x="1615236" y="3414852"/>
            <a:ext cx="7516495" cy="2569845"/>
          </a:xfrm>
          <a:prstGeom prst="rect">
            <a:avLst/>
          </a:prstGeom>
        </p:spPr>
        <p:txBody>
          <a:bodyPr vert="horz" wrap="square" lIns="0" tIns="13335" rIns="0" bIns="0" rtlCol="0">
            <a:spAutoFit/>
          </a:bodyPr>
          <a:lstStyle/>
          <a:p>
            <a:pPr marL="12700">
              <a:lnSpc>
                <a:spcPct val="100000"/>
              </a:lnSpc>
              <a:spcBef>
                <a:spcPts val="105"/>
              </a:spcBef>
              <a:tabLst>
                <a:tab pos="7120890" algn="l"/>
              </a:tabLst>
            </a:pPr>
            <a:r>
              <a:rPr sz="2750" spc="110" dirty="0">
                <a:solidFill>
                  <a:srgbClr val="332C2C"/>
                </a:solidFill>
                <a:latin typeface="Verdana"/>
                <a:cs typeface="Verdana"/>
              </a:rPr>
              <a:t>En</a:t>
            </a:r>
            <a:r>
              <a:rPr sz="2750" spc="-215" dirty="0">
                <a:solidFill>
                  <a:srgbClr val="332C2C"/>
                </a:solidFill>
                <a:latin typeface="Verdana"/>
                <a:cs typeface="Verdana"/>
              </a:rPr>
              <a:t> </a:t>
            </a:r>
            <a:r>
              <a:rPr sz="2750" spc="-30" dirty="0">
                <a:solidFill>
                  <a:srgbClr val="332C2C"/>
                </a:solidFill>
                <a:latin typeface="Verdana"/>
                <a:cs typeface="Verdana"/>
              </a:rPr>
              <a:t>resumen,</a:t>
            </a:r>
            <a:r>
              <a:rPr sz="2750" spc="-210" dirty="0">
                <a:solidFill>
                  <a:srgbClr val="332C2C"/>
                </a:solidFill>
                <a:latin typeface="Verdana"/>
                <a:cs typeface="Verdana"/>
              </a:rPr>
              <a:t> </a:t>
            </a:r>
            <a:r>
              <a:rPr sz="2750" spc="-25" dirty="0">
                <a:solidFill>
                  <a:srgbClr val="332C2C"/>
                </a:solidFill>
                <a:latin typeface="Verdana"/>
                <a:cs typeface="Verdana"/>
              </a:rPr>
              <a:t>el</a:t>
            </a:r>
            <a:r>
              <a:rPr sz="2750" dirty="0">
                <a:solidFill>
                  <a:srgbClr val="332C2C"/>
                </a:solidFill>
                <a:latin typeface="Verdana"/>
                <a:cs typeface="Verdana"/>
              </a:rPr>
              <a:t>	</a:t>
            </a:r>
            <a:r>
              <a:rPr sz="2750" spc="-25" dirty="0">
                <a:solidFill>
                  <a:srgbClr val="332C2C"/>
                </a:solidFill>
                <a:latin typeface="Verdana"/>
                <a:cs typeface="Verdana"/>
              </a:rPr>
              <a:t>es</a:t>
            </a:r>
            <a:endParaRPr sz="2750">
              <a:latin typeface="Verdana"/>
              <a:cs typeface="Verdana"/>
            </a:endParaRPr>
          </a:p>
          <a:p>
            <a:pPr marL="12700" marR="5715">
              <a:lnSpc>
                <a:spcPct val="101099"/>
              </a:lnSpc>
              <a:spcBef>
                <a:spcPts val="40"/>
              </a:spcBef>
              <a:tabLst>
                <a:tab pos="2256790" algn="l"/>
                <a:tab pos="3917315" algn="l"/>
              </a:tabLst>
            </a:pPr>
            <a:r>
              <a:rPr sz="2750" spc="110" dirty="0">
                <a:solidFill>
                  <a:srgbClr val="332C2C"/>
                </a:solidFill>
                <a:latin typeface="Verdana"/>
                <a:cs typeface="Verdana"/>
              </a:rPr>
              <a:t>un</a:t>
            </a:r>
            <a:r>
              <a:rPr sz="2750" spc="-185" dirty="0">
                <a:solidFill>
                  <a:srgbClr val="332C2C"/>
                </a:solidFill>
                <a:latin typeface="Verdana"/>
                <a:cs typeface="Verdana"/>
              </a:rPr>
              <a:t> </a:t>
            </a:r>
            <a:r>
              <a:rPr sz="2750" dirty="0">
                <a:solidFill>
                  <a:srgbClr val="332C2C"/>
                </a:solidFill>
                <a:latin typeface="Verdana"/>
                <a:cs typeface="Verdana"/>
              </a:rPr>
              <a:t>algoritmo</a:t>
            </a:r>
            <a:r>
              <a:rPr sz="2750" spc="-185" dirty="0">
                <a:solidFill>
                  <a:srgbClr val="332C2C"/>
                </a:solidFill>
                <a:latin typeface="Verdana"/>
                <a:cs typeface="Verdana"/>
              </a:rPr>
              <a:t> </a:t>
            </a:r>
            <a:r>
              <a:rPr sz="2750" spc="-45" dirty="0">
                <a:solidFill>
                  <a:srgbClr val="332C2C"/>
                </a:solidFill>
                <a:latin typeface="Verdana"/>
                <a:cs typeface="Verdana"/>
              </a:rPr>
              <a:t>valioso</a:t>
            </a:r>
            <a:r>
              <a:rPr sz="2750" spc="-180" dirty="0">
                <a:solidFill>
                  <a:srgbClr val="332C2C"/>
                </a:solidFill>
                <a:latin typeface="Verdana"/>
                <a:cs typeface="Verdana"/>
              </a:rPr>
              <a:t> </a:t>
            </a:r>
            <a:r>
              <a:rPr sz="2750" spc="65" dirty="0">
                <a:solidFill>
                  <a:srgbClr val="332C2C"/>
                </a:solidFill>
                <a:latin typeface="Verdana"/>
                <a:cs typeface="Verdana"/>
              </a:rPr>
              <a:t>en</a:t>
            </a:r>
            <a:r>
              <a:rPr sz="2750" spc="-185" dirty="0">
                <a:solidFill>
                  <a:srgbClr val="332C2C"/>
                </a:solidFill>
                <a:latin typeface="Verdana"/>
                <a:cs typeface="Verdana"/>
              </a:rPr>
              <a:t> </a:t>
            </a:r>
            <a:r>
              <a:rPr sz="2750" spc="-35" dirty="0">
                <a:solidFill>
                  <a:srgbClr val="332C2C"/>
                </a:solidFill>
                <a:latin typeface="Verdana"/>
                <a:cs typeface="Verdana"/>
              </a:rPr>
              <a:t>la</a:t>
            </a:r>
            <a:r>
              <a:rPr sz="2750" spc="-185" dirty="0">
                <a:solidFill>
                  <a:srgbClr val="332C2C"/>
                </a:solidFill>
                <a:latin typeface="Verdana"/>
                <a:cs typeface="Verdana"/>
              </a:rPr>
              <a:t> </a:t>
            </a:r>
            <a:r>
              <a:rPr sz="2750" spc="45" dirty="0">
                <a:solidFill>
                  <a:srgbClr val="332C2C"/>
                </a:solidFill>
                <a:latin typeface="Verdana"/>
                <a:cs typeface="Verdana"/>
              </a:rPr>
              <a:t>optimización</a:t>
            </a:r>
            <a:r>
              <a:rPr sz="2750" spc="-180" dirty="0">
                <a:solidFill>
                  <a:srgbClr val="332C2C"/>
                </a:solidFill>
                <a:latin typeface="Verdana"/>
                <a:cs typeface="Verdana"/>
              </a:rPr>
              <a:t> </a:t>
            </a:r>
            <a:r>
              <a:rPr sz="2750" spc="55" dirty="0">
                <a:solidFill>
                  <a:srgbClr val="332C2C"/>
                </a:solidFill>
                <a:latin typeface="Verdana"/>
                <a:cs typeface="Verdana"/>
              </a:rPr>
              <a:t>de </a:t>
            </a:r>
            <a:r>
              <a:rPr sz="2750" dirty="0">
                <a:solidFill>
                  <a:srgbClr val="332C2C"/>
                </a:solidFill>
                <a:latin typeface="Verdana"/>
                <a:cs typeface="Verdana"/>
              </a:rPr>
              <a:t>búsqueda.</a:t>
            </a:r>
            <a:r>
              <a:rPr sz="2750" spc="-200" dirty="0">
                <a:solidFill>
                  <a:srgbClr val="332C2C"/>
                </a:solidFill>
                <a:latin typeface="Verdana"/>
                <a:cs typeface="Verdana"/>
              </a:rPr>
              <a:t> </a:t>
            </a:r>
            <a:r>
              <a:rPr sz="2750" spc="90" dirty="0">
                <a:solidFill>
                  <a:srgbClr val="332C2C"/>
                </a:solidFill>
                <a:latin typeface="Verdana"/>
                <a:cs typeface="Verdana"/>
              </a:rPr>
              <a:t>Aunque</a:t>
            </a:r>
            <a:r>
              <a:rPr sz="2750" spc="-200" dirty="0">
                <a:solidFill>
                  <a:srgbClr val="332C2C"/>
                </a:solidFill>
                <a:latin typeface="Verdana"/>
                <a:cs typeface="Verdana"/>
              </a:rPr>
              <a:t> </a:t>
            </a:r>
            <a:r>
              <a:rPr sz="2750" dirty="0">
                <a:solidFill>
                  <a:srgbClr val="332C2C"/>
                </a:solidFill>
                <a:latin typeface="Verdana"/>
                <a:cs typeface="Verdana"/>
              </a:rPr>
              <a:t>presenta</a:t>
            </a:r>
            <a:r>
              <a:rPr sz="2750" spc="-200" dirty="0">
                <a:solidFill>
                  <a:srgbClr val="332C2C"/>
                </a:solidFill>
                <a:latin typeface="Verdana"/>
                <a:cs typeface="Verdana"/>
              </a:rPr>
              <a:t> </a:t>
            </a:r>
            <a:r>
              <a:rPr sz="2750" spc="-10" dirty="0">
                <a:solidFill>
                  <a:srgbClr val="332C2C"/>
                </a:solidFill>
                <a:latin typeface="Verdana"/>
                <a:cs typeface="Verdana"/>
              </a:rPr>
              <a:t>limitaciones, </a:t>
            </a:r>
            <a:r>
              <a:rPr sz="2750" spc="-25" dirty="0">
                <a:solidFill>
                  <a:srgbClr val="332C2C"/>
                </a:solidFill>
                <a:latin typeface="Verdana"/>
                <a:cs typeface="Verdana"/>
              </a:rPr>
              <a:t>su</a:t>
            </a:r>
            <a:r>
              <a:rPr sz="2750" dirty="0">
                <a:solidFill>
                  <a:srgbClr val="332C2C"/>
                </a:solidFill>
                <a:latin typeface="Verdana"/>
                <a:cs typeface="Verdana"/>
              </a:rPr>
              <a:t>	</a:t>
            </a:r>
            <a:r>
              <a:rPr sz="2750" spc="-50" dirty="0">
                <a:solidFill>
                  <a:srgbClr val="332C2C"/>
                </a:solidFill>
                <a:latin typeface="Verdana"/>
                <a:cs typeface="Verdana"/>
              </a:rPr>
              <a:t>y</a:t>
            </a:r>
            <a:r>
              <a:rPr sz="2750" dirty="0">
                <a:solidFill>
                  <a:srgbClr val="332C2C"/>
                </a:solidFill>
                <a:latin typeface="Verdana"/>
                <a:cs typeface="Verdana"/>
              </a:rPr>
              <a:t>	lo</a:t>
            </a:r>
            <a:r>
              <a:rPr sz="2750" spc="-200" dirty="0">
                <a:solidFill>
                  <a:srgbClr val="332C2C"/>
                </a:solidFill>
                <a:latin typeface="Verdana"/>
                <a:cs typeface="Verdana"/>
              </a:rPr>
              <a:t> </a:t>
            </a:r>
            <a:r>
              <a:rPr sz="2750" dirty="0">
                <a:solidFill>
                  <a:srgbClr val="332C2C"/>
                </a:solidFill>
                <a:latin typeface="Verdana"/>
                <a:cs typeface="Verdana"/>
              </a:rPr>
              <a:t>convierten</a:t>
            </a:r>
            <a:r>
              <a:rPr sz="2750" spc="-200" dirty="0">
                <a:solidFill>
                  <a:srgbClr val="332C2C"/>
                </a:solidFill>
                <a:latin typeface="Verdana"/>
                <a:cs typeface="Verdana"/>
              </a:rPr>
              <a:t> </a:t>
            </a:r>
            <a:r>
              <a:rPr sz="2750" spc="65" dirty="0">
                <a:solidFill>
                  <a:srgbClr val="332C2C"/>
                </a:solidFill>
                <a:latin typeface="Verdana"/>
                <a:cs typeface="Verdana"/>
              </a:rPr>
              <a:t>en</a:t>
            </a:r>
            <a:r>
              <a:rPr sz="2750" spc="-200" dirty="0">
                <a:solidFill>
                  <a:srgbClr val="332C2C"/>
                </a:solidFill>
                <a:latin typeface="Verdana"/>
                <a:cs typeface="Verdana"/>
              </a:rPr>
              <a:t> </a:t>
            </a:r>
            <a:r>
              <a:rPr sz="2750" spc="35" dirty="0">
                <a:solidFill>
                  <a:srgbClr val="332C2C"/>
                </a:solidFill>
                <a:latin typeface="Verdana"/>
                <a:cs typeface="Verdana"/>
              </a:rPr>
              <a:t>una </a:t>
            </a:r>
            <a:r>
              <a:rPr sz="2750" dirty="0">
                <a:solidFill>
                  <a:srgbClr val="332C2C"/>
                </a:solidFill>
                <a:latin typeface="Verdana"/>
                <a:cs typeface="Verdana"/>
              </a:rPr>
              <a:t>herramienta</a:t>
            </a:r>
            <a:r>
              <a:rPr sz="2750" spc="-215" dirty="0">
                <a:solidFill>
                  <a:srgbClr val="332C2C"/>
                </a:solidFill>
                <a:latin typeface="Verdana"/>
                <a:cs typeface="Verdana"/>
              </a:rPr>
              <a:t> </a:t>
            </a:r>
            <a:r>
              <a:rPr sz="2750" spc="45" dirty="0">
                <a:solidFill>
                  <a:srgbClr val="332C2C"/>
                </a:solidFill>
                <a:latin typeface="Verdana"/>
                <a:cs typeface="Verdana"/>
              </a:rPr>
              <a:t>importante</a:t>
            </a:r>
            <a:r>
              <a:rPr sz="2750" spc="-215" dirty="0">
                <a:solidFill>
                  <a:srgbClr val="332C2C"/>
                </a:solidFill>
                <a:latin typeface="Verdana"/>
                <a:cs typeface="Verdana"/>
              </a:rPr>
              <a:t> </a:t>
            </a:r>
            <a:r>
              <a:rPr sz="2750" spc="65" dirty="0">
                <a:solidFill>
                  <a:srgbClr val="332C2C"/>
                </a:solidFill>
                <a:latin typeface="Verdana"/>
                <a:cs typeface="Verdana"/>
              </a:rPr>
              <a:t>en</a:t>
            </a:r>
            <a:r>
              <a:rPr sz="2750" spc="-210" dirty="0">
                <a:solidFill>
                  <a:srgbClr val="332C2C"/>
                </a:solidFill>
                <a:latin typeface="Verdana"/>
                <a:cs typeface="Verdana"/>
              </a:rPr>
              <a:t> </a:t>
            </a:r>
            <a:r>
              <a:rPr sz="2750" spc="-35" dirty="0">
                <a:solidFill>
                  <a:srgbClr val="332C2C"/>
                </a:solidFill>
                <a:latin typeface="Verdana"/>
                <a:cs typeface="Verdana"/>
              </a:rPr>
              <a:t>la</a:t>
            </a:r>
            <a:r>
              <a:rPr sz="2750" spc="-215" dirty="0">
                <a:solidFill>
                  <a:srgbClr val="332C2C"/>
                </a:solidFill>
                <a:latin typeface="Verdana"/>
                <a:cs typeface="Verdana"/>
              </a:rPr>
              <a:t> </a:t>
            </a:r>
            <a:r>
              <a:rPr sz="2750" spc="-10" dirty="0">
                <a:solidFill>
                  <a:srgbClr val="332C2C"/>
                </a:solidFill>
                <a:latin typeface="Verdana"/>
                <a:cs typeface="Verdana"/>
              </a:rPr>
              <a:t>inteligencia </a:t>
            </a:r>
            <a:r>
              <a:rPr sz="2750" spc="-20" dirty="0">
                <a:solidFill>
                  <a:srgbClr val="332C2C"/>
                </a:solidFill>
                <a:latin typeface="Verdana"/>
                <a:cs typeface="Verdana"/>
              </a:rPr>
              <a:t>artiﬁcial</a:t>
            </a:r>
            <a:r>
              <a:rPr sz="2750" spc="-220" dirty="0">
                <a:solidFill>
                  <a:srgbClr val="332C2C"/>
                </a:solidFill>
                <a:latin typeface="Verdana"/>
                <a:cs typeface="Verdana"/>
              </a:rPr>
              <a:t> </a:t>
            </a:r>
            <a:r>
              <a:rPr sz="2750" spc="-155" dirty="0">
                <a:solidFill>
                  <a:srgbClr val="332C2C"/>
                </a:solidFill>
                <a:latin typeface="Verdana"/>
                <a:cs typeface="Verdana"/>
              </a:rPr>
              <a:t>y</a:t>
            </a:r>
            <a:r>
              <a:rPr sz="2750" spc="-215" dirty="0">
                <a:solidFill>
                  <a:srgbClr val="332C2C"/>
                </a:solidFill>
                <a:latin typeface="Verdana"/>
                <a:cs typeface="Verdana"/>
              </a:rPr>
              <a:t> </a:t>
            </a:r>
            <a:r>
              <a:rPr sz="2750" spc="-30" dirty="0">
                <a:solidFill>
                  <a:srgbClr val="332C2C"/>
                </a:solidFill>
                <a:latin typeface="Verdana"/>
                <a:cs typeface="Verdana"/>
              </a:rPr>
              <a:t>otros</a:t>
            </a:r>
            <a:r>
              <a:rPr sz="2750" spc="-215" dirty="0">
                <a:solidFill>
                  <a:srgbClr val="332C2C"/>
                </a:solidFill>
                <a:latin typeface="Verdana"/>
                <a:cs typeface="Verdana"/>
              </a:rPr>
              <a:t> </a:t>
            </a:r>
            <a:r>
              <a:rPr sz="2750" spc="60" dirty="0">
                <a:solidFill>
                  <a:srgbClr val="332C2C"/>
                </a:solidFill>
                <a:latin typeface="Verdana"/>
                <a:cs typeface="Verdana"/>
              </a:rPr>
              <a:t>campos</a:t>
            </a:r>
            <a:r>
              <a:rPr sz="2750" spc="-215" dirty="0">
                <a:solidFill>
                  <a:srgbClr val="332C2C"/>
                </a:solidFill>
                <a:latin typeface="Verdana"/>
                <a:cs typeface="Verdana"/>
              </a:rPr>
              <a:t> </a:t>
            </a:r>
            <a:r>
              <a:rPr sz="2750" spc="-10" dirty="0">
                <a:solidFill>
                  <a:srgbClr val="332C2C"/>
                </a:solidFill>
                <a:latin typeface="Verdana"/>
                <a:cs typeface="Verdana"/>
              </a:rPr>
              <a:t>relacionados.</a:t>
            </a:r>
            <a:endParaRPr sz="2750">
              <a:latin typeface="Verdana"/>
              <a:cs typeface="Verdana"/>
            </a:endParaRPr>
          </a:p>
        </p:txBody>
      </p:sp>
      <p:sp>
        <p:nvSpPr>
          <p:cNvPr id="10" name="object 10"/>
          <p:cNvSpPr txBox="1">
            <a:spLocks noGrp="1"/>
          </p:cNvSpPr>
          <p:nvPr>
            <p:ph type="title"/>
          </p:nvPr>
        </p:nvSpPr>
        <p:spPr>
          <a:prstGeom prst="rect">
            <a:avLst/>
          </a:prstGeom>
        </p:spPr>
        <p:txBody>
          <a:bodyPr vert="horz" wrap="square" lIns="0" tIns="351098" rIns="0" bIns="0" rtlCol="0">
            <a:spAutoFit/>
          </a:bodyPr>
          <a:lstStyle/>
          <a:p>
            <a:pPr marL="734695">
              <a:lnSpc>
                <a:spcPct val="100000"/>
              </a:lnSpc>
              <a:spcBef>
                <a:spcPts val="100"/>
              </a:spcBef>
            </a:pPr>
            <a:r>
              <a:rPr spc="-170" dirty="0"/>
              <a:t>Conclusión</a:t>
            </a:r>
          </a:p>
        </p:txBody>
      </p:sp>
      <p:pic>
        <p:nvPicPr>
          <p:cNvPr id="12" name="Imagen 11">
            <a:extLst>
              <a:ext uri="{FF2B5EF4-FFF2-40B4-BE49-F238E27FC236}">
                <a16:creationId xmlns:a16="http://schemas.microsoft.com/office/drawing/2014/main" id="{4DFC59FB-4652-4993-8194-A23434F056A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902599" y="1779383"/>
            <a:ext cx="7691563" cy="58407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487" y="4401706"/>
            <a:ext cx="5726430" cy="1316990"/>
          </a:xfrm>
          <a:prstGeom prst="rect">
            <a:avLst/>
          </a:prstGeom>
        </p:spPr>
        <p:txBody>
          <a:bodyPr vert="horz" wrap="square" lIns="0" tIns="15875" rIns="0" bIns="0" rtlCol="0">
            <a:spAutoFit/>
          </a:bodyPr>
          <a:lstStyle/>
          <a:p>
            <a:pPr marL="12700">
              <a:lnSpc>
                <a:spcPct val="100000"/>
              </a:lnSpc>
              <a:spcBef>
                <a:spcPts val="125"/>
              </a:spcBef>
            </a:pPr>
            <a:r>
              <a:rPr sz="8450" spc="-295" dirty="0"/>
              <a:t>Algoritmo</a:t>
            </a:r>
            <a:r>
              <a:rPr sz="8450" spc="-420" dirty="0"/>
              <a:t> </a:t>
            </a:r>
            <a:r>
              <a:rPr sz="8450" spc="-894" dirty="0"/>
              <a:t>A*</a:t>
            </a:r>
            <a:endParaRPr sz="8450"/>
          </a:p>
        </p:txBody>
      </p:sp>
      <p:sp>
        <p:nvSpPr>
          <p:cNvPr id="3" name="object 3"/>
          <p:cNvSpPr/>
          <p:nvPr/>
        </p:nvSpPr>
        <p:spPr>
          <a:xfrm>
            <a:off x="0" y="12"/>
            <a:ext cx="18288000" cy="2550795"/>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84" y="235686"/>
                </a:lnTo>
                <a:lnTo>
                  <a:pt x="3904119" y="215900"/>
                </a:lnTo>
                <a:lnTo>
                  <a:pt x="3948328" y="196748"/>
                </a:lnTo>
                <a:lnTo>
                  <a:pt x="3993210" y="178231"/>
                </a:lnTo>
                <a:lnTo>
                  <a:pt x="4038790" y="160350"/>
                </a:lnTo>
                <a:lnTo>
                  <a:pt x="4085056" y="143078"/>
                </a:lnTo>
                <a:lnTo>
                  <a:pt x="4132046" y="126441"/>
                </a:lnTo>
                <a:lnTo>
                  <a:pt x="4179747" y="110413"/>
                </a:lnTo>
                <a:lnTo>
                  <a:pt x="4228198" y="94996"/>
                </a:lnTo>
                <a:lnTo>
                  <a:pt x="4277398" y="80187"/>
                </a:lnTo>
                <a:lnTo>
                  <a:pt x="4327360" y="65989"/>
                </a:lnTo>
                <a:lnTo>
                  <a:pt x="4378096" y="52387"/>
                </a:lnTo>
                <a:lnTo>
                  <a:pt x="4429620" y="39370"/>
                </a:lnTo>
                <a:lnTo>
                  <a:pt x="4481931" y="26949"/>
                </a:lnTo>
                <a:lnTo>
                  <a:pt x="4535068" y="15113"/>
                </a:lnTo>
                <a:lnTo>
                  <a:pt x="4589030" y="3860"/>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82"/>
                </a:lnTo>
                <a:lnTo>
                  <a:pt x="3926192" y="144741"/>
                </a:lnTo>
                <a:lnTo>
                  <a:pt x="3881170" y="164261"/>
                </a:lnTo>
                <a:lnTo>
                  <a:pt x="3836809" y="184429"/>
                </a:lnTo>
                <a:lnTo>
                  <a:pt x="3793096" y="205257"/>
                </a:lnTo>
                <a:lnTo>
                  <a:pt x="3750030" y="226745"/>
                </a:lnTo>
                <a:lnTo>
                  <a:pt x="3707574" y="248907"/>
                </a:lnTo>
                <a:lnTo>
                  <a:pt x="3665728" y="271741"/>
                </a:lnTo>
                <a:lnTo>
                  <a:pt x="3621519" y="297053"/>
                </a:lnTo>
                <a:lnTo>
                  <a:pt x="3577869" y="323291"/>
                </a:lnTo>
                <a:lnTo>
                  <a:pt x="3534778" y="350418"/>
                </a:lnTo>
                <a:lnTo>
                  <a:pt x="3492233" y="378345"/>
                </a:lnTo>
                <a:lnTo>
                  <a:pt x="3450183" y="407060"/>
                </a:lnTo>
                <a:lnTo>
                  <a:pt x="3408616" y="436486"/>
                </a:lnTo>
                <a:lnTo>
                  <a:pt x="3367519" y="466585"/>
                </a:lnTo>
                <a:lnTo>
                  <a:pt x="3326866" y="497293"/>
                </a:lnTo>
                <a:lnTo>
                  <a:pt x="3288868" y="526821"/>
                </a:lnTo>
                <a:lnTo>
                  <a:pt x="0" y="526821"/>
                </a:lnTo>
                <a:lnTo>
                  <a:pt x="0" y="574446"/>
                </a:lnTo>
                <a:lnTo>
                  <a:pt x="3229508" y="574446"/>
                </a:lnTo>
                <a:lnTo>
                  <a:pt x="3207308" y="592582"/>
                </a:lnTo>
                <a:lnTo>
                  <a:pt x="3168180" y="625233"/>
                </a:lnTo>
                <a:lnTo>
                  <a:pt x="3129381" y="658241"/>
                </a:lnTo>
                <a:lnTo>
                  <a:pt x="3090888" y="691553"/>
                </a:lnTo>
                <a:lnTo>
                  <a:pt x="3052673" y="725119"/>
                </a:lnTo>
                <a:lnTo>
                  <a:pt x="2976981" y="792784"/>
                </a:lnTo>
                <a:lnTo>
                  <a:pt x="2739758" y="1009802"/>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96"/>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12" y="2550083"/>
                </a:lnTo>
                <a:lnTo>
                  <a:pt x="30060" y="2550249"/>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01" y="2162454"/>
                </a:lnTo>
                <a:lnTo>
                  <a:pt x="1325003" y="2137587"/>
                </a:lnTo>
                <a:lnTo>
                  <a:pt x="1371765" y="2112149"/>
                </a:lnTo>
                <a:lnTo>
                  <a:pt x="1417955" y="2086305"/>
                </a:lnTo>
                <a:lnTo>
                  <a:pt x="1463903" y="2059927"/>
                </a:lnTo>
                <a:lnTo>
                  <a:pt x="1509509" y="2033066"/>
                </a:lnTo>
                <a:lnTo>
                  <a:pt x="1554759" y="2005774"/>
                </a:lnTo>
                <a:lnTo>
                  <a:pt x="1599653" y="1978050"/>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74" y="1051598"/>
                </a:lnTo>
                <a:lnTo>
                  <a:pt x="3013252" y="835710"/>
                </a:lnTo>
                <a:lnTo>
                  <a:pt x="3088195"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C2C"/>
          </a:solidFill>
        </p:spPr>
        <p:txBody>
          <a:bodyPr wrap="square" lIns="0" tIns="0" rIns="0" bIns="0" rtlCol="0"/>
          <a:lstStyle/>
          <a:p>
            <a:endParaRPr/>
          </a:p>
        </p:txBody>
      </p:sp>
      <p:sp>
        <p:nvSpPr>
          <p:cNvPr id="4" name="object 4"/>
          <p:cNvSpPr/>
          <p:nvPr/>
        </p:nvSpPr>
        <p:spPr>
          <a:xfrm>
            <a:off x="0" y="7892605"/>
            <a:ext cx="18288000" cy="2394585"/>
          </a:xfrm>
          <a:custGeom>
            <a:avLst/>
            <a:gdLst/>
            <a:ahLst/>
            <a:cxnLst/>
            <a:rect l="l" t="t" r="r" b="b"/>
            <a:pathLst>
              <a:path w="18288000" h="2394584">
                <a:moveTo>
                  <a:pt x="18287988" y="0"/>
                </a:moveTo>
                <a:lnTo>
                  <a:pt x="18231523" y="5473"/>
                </a:lnTo>
                <a:lnTo>
                  <a:pt x="18154549" y="18618"/>
                </a:lnTo>
                <a:lnTo>
                  <a:pt x="18108041" y="27863"/>
                </a:lnTo>
                <a:lnTo>
                  <a:pt x="18061496" y="37909"/>
                </a:lnTo>
                <a:lnTo>
                  <a:pt x="18014912" y="48768"/>
                </a:lnTo>
                <a:lnTo>
                  <a:pt x="17968303" y="60413"/>
                </a:lnTo>
                <a:lnTo>
                  <a:pt x="17921669" y="72859"/>
                </a:lnTo>
                <a:lnTo>
                  <a:pt x="17875009" y="86106"/>
                </a:lnTo>
                <a:lnTo>
                  <a:pt x="17828337" y="100139"/>
                </a:lnTo>
                <a:lnTo>
                  <a:pt x="17781664" y="114960"/>
                </a:lnTo>
                <a:lnTo>
                  <a:pt x="17734966" y="130568"/>
                </a:lnTo>
                <a:lnTo>
                  <a:pt x="17688281" y="146964"/>
                </a:lnTo>
                <a:lnTo>
                  <a:pt x="17641596" y="164147"/>
                </a:lnTo>
                <a:lnTo>
                  <a:pt x="17594936" y="182105"/>
                </a:lnTo>
                <a:lnTo>
                  <a:pt x="17548276" y="200850"/>
                </a:lnTo>
                <a:lnTo>
                  <a:pt x="17501642" y="220370"/>
                </a:lnTo>
                <a:lnTo>
                  <a:pt x="17455033" y="240665"/>
                </a:lnTo>
                <a:lnTo>
                  <a:pt x="17408462" y="261734"/>
                </a:lnTo>
                <a:lnTo>
                  <a:pt x="17361916" y="283578"/>
                </a:lnTo>
                <a:lnTo>
                  <a:pt x="17315422" y="306197"/>
                </a:lnTo>
                <a:lnTo>
                  <a:pt x="17268978" y="329577"/>
                </a:lnTo>
                <a:lnTo>
                  <a:pt x="17222572" y="353720"/>
                </a:lnTo>
                <a:lnTo>
                  <a:pt x="17176230" y="378637"/>
                </a:lnTo>
                <a:lnTo>
                  <a:pt x="17129405" y="404558"/>
                </a:lnTo>
                <a:lnTo>
                  <a:pt x="17082974" y="431063"/>
                </a:lnTo>
                <a:lnTo>
                  <a:pt x="17036936" y="458114"/>
                </a:lnTo>
                <a:lnTo>
                  <a:pt x="16991292" y="485698"/>
                </a:lnTo>
                <a:lnTo>
                  <a:pt x="16946042" y="513765"/>
                </a:lnTo>
                <a:lnTo>
                  <a:pt x="16901186" y="542302"/>
                </a:lnTo>
                <a:lnTo>
                  <a:pt x="16856736" y="571296"/>
                </a:lnTo>
                <a:lnTo>
                  <a:pt x="16812667" y="600710"/>
                </a:lnTo>
                <a:lnTo>
                  <a:pt x="16769004" y="630529"/>
                </a:lnTo>
                <a:lnTo>
                  <a:pt x="16725735" y="660717"/>
                </a:lnTo>
                <a:lnTo>
                  <a:pt x="16682860" y="691248"/>
                </a:lnTo>
                <a:lnTo>
                  <a:pt x="16640391" y="722109"/>
                </a:lnTo>
                <a:lnTo>
                  <a:pt x="16598329" y="753262"/>
                </a:lnTo>
                <a:lnTo>
                  <a:pt x="16556660" y="784682"/>
                </a:lnTo>
                <a:lnTo>
                  <a:pt x="16515385" y="816368"/>
                </a:lnTo>
                <a:lnTo>
                  <a:pt x="16474529" y="848271"/>
                </a:lnTo>
                <a:lnTo>
                  <a:pt x="16434067" y="880364"/>
                </a:lnTo>
                <a:lnTo>
                  <a:pt x="16393998" y="912647"/>
                </a:lnTo>
                <a:lnTo>
                  <a:pt x="16354349" y="945070"/>
                </a:lnTo>
                <a:lnTo>
                  <a:pt x="16315106" y="977620"/>
                </a:lnTo>
                <a:lnTo>
                  <a:pt x="16276257" y="1010259"/>
                </a:lnTo>
                <a:lnTo>
                  <a:pt x="16237827" y="1042987"/>
                </a:lnTo>
                <a:lnTo>
                  <a:pt x="16199790" y="1075766"/>
                </a:lnTo>
                <a:lnTo>
                  <a:pt x="16162173" y="1108557"/>
                </a:lnTo>
                <a:lnTo>
                  <a:pt x="16088157" y="1174127"/>
                </a:lnTo>
                <a:lnTo>
                  <a:pt x="16015792" y="1239494"/>
                </a:lnTo>
                <a:lnTo>
                  <a:pt x="15945066" y="1304467"/>
                </a:lnTo>
                <a:lnTo>
                  <a:pt x="15842069" y="1400746"/>
                </a:lnTo>
                <a:lnTo>
                  <a:pt x="15617203" y="1614512"/>
                </a:lnTo>
                <a:lnTo>
                  <a:pt x="15542121" y="1684680"/>
                </a:lnTo>
                <a:lnTo>
                  <a:pt x="15504198" y="1719491"/>
                </a:lnTo>
                <a:lnTo>
                  <a:pt x="15465971" y="1754047"/>
                </a:lnTo>
                <a:lnTo>
                  <a:pt x="15427427" y="1788274"/>
                </a:lnTo>
                <a:lnTo>
                  <a:pt x="15388527" y="1822094"/>
                </a:lnTo>
                <a:lnTo>
                  <a:pt x="15349258" y="1855457"/>
                </a:lnTo>
                <a:lnTo>
                  <a:pt x="15341003" y="1862289"/>
                </a:lnTo>
                <a:lnTo>
                  <a:pt x="0" y="1862289"/>
                </a:lnTo>
                <a:lnTo>
                  <a:pt x="0" y="1909914"/>
                </a:lnTo>
                <a:lnTo>
                  <a:pt x="15282698" y="1909914"/>
                </a:lnTo>
                <a:lnTo>
                  <a:pt x="15269490" y="1920532"/>
                </a:lnTo>
                <a:lnTo>
                  <a:pt x="15228926" y="1952117"/>
                </a:lnTo>
                <a:lnTo>
                  <a:pt x="15187879" y="1982965"/>
                </a:lnTo>
                <a:lnTo>
                  <a:pt x="15146325" y="2013026"/>
                </a:lnTo>
                <a:lnTo>
                  <a:pt x="15104225" y="2042223"/>
                </a:lnTo>
                <a:lnTo>
                  <a:pt x="15061565" y="2070493"/>
                </a:lnTo>
                <a:lnTo>
                  <a:pt x="15018309" y="2097773"/>
                </a:lnTo>
                <a:lnTo>
                  <a:pt x="14974431" y="2123998"/>
                </a:lnTo>
                <a:lnTo>
                  <a:pt x="14932660" y="2147773"/>
                </a:lnTo>
                <a:lnTo>
                  <a:pt x="14890166" y="2170798"/>
                </a:lnTo>
                <a:lnTo>
                  <a:pt x="14846948" y="2193099"/>
                </a:lnTo>
                <a:lnTo>
                  <a:pt x="14802866" y="2214727"/>
                </a:lnTo>
                <a:lnTo>
                  <a:pt x="14758264" y="2235530"/>
                </a:lnTo>
                <a:lnTo>
                  <a:pt x="14712760" y="2255672"/>
                </a:lnTo>
                <a:lnTo>
                  <a:pt x="14666468" y="2275103"/>
                </a:lnTo>
                <a:lnTo>
                  <a:pt x="14619364" y="2293836"/>
                </a:lnTo>
                <a:lnTo>
                  <a:pt x="14571434" y="2311870"/>
                </a:lnTo>
                <a:lnTo>
                  <a:pt x="14522666" y="2329218"/>
                </a:lnTo>
                <a:lnTo>
                  <a:pt x="14473047" y="2345893"/>
                </a:lnTo>
                <a:lnTo>
                  <a:pt x="14422552" y="2361869"/>
                </a:lnTo>
                <a:lnTo>
                  <a:pt x="14371168" y="2377198"/>
                </a:lnTo>
                <a:lnTo>
                  <a:pt x="14318882" y="2391841"/>
                </a:lnTo>
                <a:lnTo>
                  <a:pt x="14309179" y="2394394"/>
                </a:lnTo>
                <a:lnTo>
                  <a:pt x="14492897" y="2394394"/>
                </a:lnTo>
                <a:lnTo>
                  <a:pt x="14566392" y="2369375"/>
                </a:lnTo>
                <a:lnTo>
                  <a:pt x="14612988" y="2352306"/>
                </a:lnTo>
                <a:lnTo>
                  <a:pt x="14658835" y="2334603"/>
                </a:lnTo>
                <a:lnTo>
                  <a:pt x="14703946" y="2316251"/>
                </a:lnTo>
                <a:lnTo>
                  <a:pt x="14748332" y="2297265"/>
                </a:lnTo>
                <a:lnTo>
                  <a:pt x="14792008" y="2277618"/>
                </a:lnTo>
                <a:lnTo>
                  <a:pt x="14834985" y="2257323"/>
                </a:lnTo>
                <a:lnTo>
                  <a:pt x="14877276" y="2236355"/>
                </a:lnTo>
                <a:lnTo>
                  <a:pt x="14919008" y="2214676"/>
                </a:lnTo>
                <a:lnTo>
                  <a:pt x="14959876" y="2192426"/>
                </a:lnTo>
                <a:lnTo>
                  <a:pt x="15000212" y="2169452"/>
                </a:lnTo>
                <a:lnTo>
                  <a:pt x="15042693" y="2144039"/>
                </a:lnTo>
                <a:lnTo>
                  <a:pt x="15084565" y="2117687"/>
                </a:lnTo>
                <a:lnTo>
                  <a:pt x="15125853" y="2090458"/>
                </a:lnTo>
                <a:lnTo>
                  <a:pt x="15166594" y="2062416"/>
                </a:lnTo>
                <a:lnTo>
                  <a:pt x="15206802" y="2033600"/>
                </a:lnTo>
                <a:lnTo>
                  <a:pt x="15246503" y="2004072"/>
                </a:lnTo>
                <a:lnTo>
                  <a:pt x="15285733" y="1973897"/>
                </a:lnTo>
                <a:lnTo>
                  <a:pt x="15324506" y="1943112"/>
                </a:lnTo>
                <a:lnTo>
                  <a:pt x="15362860" y="1911781"/>
                </a:lnTo>
                <a:lnTo>
                  <a:pt x="15365083" y="1909914"/>
                </a:lnTo>
                <a:lnTo>
                  <a:pt x="18287988" y="1909914"/>
                </a:lnTo>
                <a:lnTo>
                  <a:pt x="18287988" y="1862289"/>
                </a:lnTo>
                <a:lnTo>
                  <a:pt x="15421394" y="1862289"/>
                </a:lnTo>
                <a:lnTo>
                  <a:pt x="15438374" y="1847710"/>
                </a:lnTo>
                <a:lnTo>
                  <a:pt x="15475611" y="1815071"/>
                </a:lnTo>
                <a:lnTo>
                  <a:pt x="15512504" y="1782114"/>
                </a:lnTo>
                <a:lnTo>
                  <a:pt x="15549106" y="1748878"/>
                </a:lnTo>
                <a:lnTo>
                  <a:pt x="15585428" y="1715439"/>
                </a:lnTo>
                <a:lnTo>
                  <a:pt x="15657373" y="1648104"/>
                </a:lnTo>
                <a:lnTo>
                  <a:pt x="15877286" y="1439024"/>
                </a:lnTo>
                <a:lnTo>
                  <a:pt x="15979610" y="1343406"/>
                </a:lnTo>
                <a:lnTo>
                  <a:pt x="16049867" y="1278902"/>
                </a:lnTo>
                <a:lnTo>
                  <a:pt x="16121749" y="1214005"/>
                </a:lnTo>
                <a:lnTo>
                  <a:pt x="16195243" y="1148930"/>
                </a:lnTo>
                <a:lnTo>
                  <a:pt x="16270364" y="1083856"/>
                </a:lnTo>
                <a:lnTo>
                  <a:pt x="16308515" y="1051382"/>
                </a:lnTo>
                <a:lnTo>
                  <a:pt x="16347085" y="1018984"/>
                </a:lnTo>
                <a:lnTo>
                  <a:pt x="16386036" y="986688"/>
                </a:lnTo>
                <a:lnTo>
                  <a:pt x="16425393" y="954519"/>
                </a:lnTo>
                <a:lnTo>
                  <a:pt x="16465144" y="922489"/>
                </a:lnTo>
                <a:lnTo>
                  <a:pt x="16505301" y="890638"/>
                </a:lnTo>
                <a:lnTo>
                  <a:pt x="16545840" y="858989"/>
                </a:lnTo>
                <a:lnTo>
                  <a:pt x="16586784" y="827557"/>
                </a:lnTo>
                <a:lnTo>
                  <a:pt x="16628110" y="796378"/>
                </a:lnTo>
                <a:lnTo>
                  <a:pt x="16669842" y="765479"/>
                </a:lnTo>
                <a:lnTo>
                  <a:pt x="16711956" y="734860"/>
                </a:lnTo>
                <a:lnTo>
                  <a:pt x="16754475" y="704570"/>
                </a:lnTo>
                <a:lnTo>
                  <a:pt x="16797376" y="674636"/>
                </a:lnTo>
                <a:lnTo>
                  <a:pt x="16840657" y="645058"/>
                </a:lnTo>
                <a:lnTo>
                  <a:pt x="16884333" y="615873"/>
                </a:lnTo>
                <a:lnTo>
                  <a:pt x="16928402" y="587121"/>
                </a:lnTo>
                <a:lnTo>
                  <a:pt x="16972852" y="558800"/>
                </a:lnTo>
                <a:lnTo>
                  <a:pt x="17017683" y="530961"/>
                </a:lnTo>
                <a:lnTo>
                  <a:pt x="17062908" y="503605"/>
                </a:lnTo>
                <a:lnTo>
                  <a:pt x="17108513" y="476770"/>
                </a:lnTo>
                <a:lnTo>
                  <a:pt x="17154500" y="450481"/>
                </a:lnTo>
                <a:lnTo>
                  <a:pt x="17200868" y="424764"/>
                </a:lnTo>
                <a:lnTo>
                  <a:pt x="17248670" y="399072"/>
                </a:lnTo>
                <a:lnTo>
                  <a:pt x="17296537" y="374218"/>
                </a:lnTo>
                <a:lnTo>
                  <a:pt x="17344454" y="350189"/>
                </a:lnTo>
                <a:lnTo>
                  <a:pt x="17392422" y="326999"/>
                </a:lnTo>
                <a:lnTo>
                  <a:pt x="17440440" y="304660"/>
                </a:lnTo>
                <a:lnTo>
                  <a:pt x="17488485" y="283146"/>
                </a:lnTo>
                <a:lnTo>
                  <a:pt x="17536567" y="262470"/>
                </a:lnTo>
                <a:lnTo>
                  <a:pt x="17584662" y="242646"/>
                </a:lnTo>
                <a:lnTo>
                  <a:pt x="17632782" y="223659"/>
                </a:lnTo>
                <a:lnTo>
                  <a:pt x="17680915" y="205511"/>
                </a:lnTo>
                <a:lnTo>
                  <a:pt x="17729048" y="188201"/>
                </a:lnTo>
                <a:lnTo>
                  <a:pt x="17777194" y="171742"/>
                </a:lnTo>
                <a:lnTo>
                  <a:pt x="17825314" y="156133"/>
                </a:lnTo>
                <a:lnTo>
                  <a:pt x="17873434" y="141363"/>
                </a:lnTo>
                <a:lnTo>
                  <a:pt x="17921529" y="127457"/>
                </a:lnTo>
                <a:lnTo>
                  <a:pt x="17969611" y="114388"/>
                </a:lnTo>
                <a:lnTo>
                  <a:pt x="18017655" y="102171"/>
                </a:lnTo>
                <a:lnTo>
                  <a:pt x="18065649" y="90805"/>
                </a:lnTo>
                <a:lnTo>
                  <a:pt x="18113617" y="80289"/>
                </a:lnTo>
                <a:lnTo>
                  <a:pt x="18161521" y="70637"/>
                </a:lnTo>
                <a:lnTo>
                  <a:pt x="18209375" y="61836"/>
                </a:lnTo>
                <a:lnTo>
                  <a:pt x="18257381" y="55105"/>
                </a:lnTo>
                <a:lnTo>
                  <a:pt x="18287988" y="52781"/>
                </a:lnTo>
                <a:lnTo>
                  <a:pt x="18287988" y="0"/>
                </a:lnTo>
                <a:close/>
              </a:path>
            </a:pathLst>
          </a:custGeom>
          <a:solidFill>
            <a:srgbClr val="332C2C"/>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25550" y="3864421"/>
            <a:ext cx="17063069" cy="6423183"/>
            <a:chOff x="1225550" y="3864421"/>
            <a:chExt cx="17063069" cy="6423183"/>
          </a:xfrm>
        </p:grpSpPr>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pic>
          <p:nvPicPr>
            <p:cNvPr id="3" name="object 3"/>
            <p:cNvPicPr/>
            <p:nvPr/>
          </p:nvPicPr>
          <p:blipFill>
            <a:blip r:embed="rId2" cstate="print"/>
            <a:stretch>
              <a:fillRect/>
            </a:stretch>
          </p:blipFill>
          <p:spPr>
            <a:xfrm>
              <a:off x="1225550" y="3864421"/>
              <a:ext cx="15855950" cy="5325591"/>
            </a:xfrm>
            <a:prstGeom prst="rect">
              <a:avLst/>
            </a:prstGeom>
          </p:spPr>
        </p:pic>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3" cstate="print"/>
          <a:stretch>
            <a:fillRect/>
          </a:stretch>
        </p:blipFill>
        <p:spPr>
          <a:xfrm>
            <a:off x="1383436" y="1190497"/>
            <a:ext cx="2360307" cy="392938"/>
          </a:xfrm>
          <a:prstGeom prst="rect">
            <a:avLst/>
          </a:prstGeom>
        </p:spPr>
      </p:pic>
      <p:pic>
        <p:nvPicPr>
          <p:cNvPr id="8" name="object 8"/>
          <p:cNvPicPr/>
          <p:nvPr/>
        </p:nvPicPr>
        <p:blipFill>
          <a:blip r:embed="rId4" cstate="print"/>
          <a:stretch>
            <a:fillRect/>
          </a:stretch>
        </p:blipFill>
        <p:spPr>
          <a:xfrm>
            <a:off x="7626146" y="1190497"/>
            <a:ext cx="3732860" cy="390982"/>
          </a:xfrm>
          <a:prstGeom prst="rect">
            <a:avLst/>
          </a:prstGeom>
        </p:spPr>
      </p:pic>
      <p:pic>
        <p:nvPicPr>
          <p:cNvPr id="9" name="object 9"/>
          <p:cNvPicPr/>
          <p:nvPr/>
        </p:nvPicPr>
        <p:blipFill>
          <a:blip r:embed="rId5" cstate="print"/>
          <a:stretch>
            <a:fillRect/>
          </a:stretch>
        </p:blipFill>
        <p:spPr>
          <a:xfrm>
            <a:off x="6531813" y="1628648"/>
            <a:ext cx="1962924" cy="390982"/>
          </a:xfrm>
          <a:prstGeom prst="rect">
            <a:avLst/>
          </a:prstGeom>
        </p:spPr>
      </p:pic>
      <p:pic>
        <p:nvPicPr>
          <p:cNvPr id="10" name="object 10"/>
          <p:cNvPicPr/>
          <p:nvPr/>
        </p:nvPicPr>
        <p:blipFill>
          <a:blip r:embed="rId6" cstate="print"/>
          <a:stretch>
            <a:fillRect/>
          </a:stretch>
        </p:blipFill>
        <p:spPr>
          <a:xfrm>
            <a:off x="14066012" y="1628648"/>
            <a:ext cx="2286508" cy="392938"/>
          </a:xfrm>
          <a:prstGeom prst="rect">
            <a:avLst/>
          </a:prstGeom>
        </p:spPr>
      </p:pic>
      <p:pic>
        <p:nvPicPr>
          <p:cNvPr id="11" name="object 11"/>
          <p:cNvPicPr/>
          <p:nvPr/>
        </p:nvPicPr>
        <p:blipFill>
          <a:blip r:embed="rId7" cstate="print"/>
          <a:stretch>
            <a:fillRect/>
          </a:stretch>
        </p:blipFill>
        <p:spPr>
          <a:xfrm>
            <a:off x="14698853" y="1188453"/>
            <a:ext cx="1852676" cy="317347"/>
          </a:xfrm>
          <a:prstGeom prst="rect">
            <a:avLst/>
          </a:prstGeom>
        </p:spPr>
      </p:pic>
      <p:pic>
        <p:nvPicPr>
          <p:cNvPr id="12" name="object 12"/>
          <p:cNvPicPr/>
          <p:nvPr/>
        </p:nvPicPr>
        <p:blipFill>
          <a:blip r:embed="rId8" cstate="print"/>
          <a:stretch>
            <a:fillRect/>
          </a:stretch>
        </p:blipFill>
        <p:spPr>
          <a:xfrm>
            <a:off x="2892679" y="2066798"/>
            <a:ext cx="2435745" cy="392938"/>
          </a:xfrm>
          <a:prstGeom prst="rect">
            <a:avLst/>
          </a:prstGeom>
        </p:spPr>
      </p:pic>
      <p:pic>
        <p:nvPicPr>
          <p:cNvPr id="13" name="object 13"/>
          <p:cNvPicPr/>
          <p:nvPr/>
        </p:nvPicPr>
        <p:blipFill>
          <a:blip r:embed="rId9" cstate="print"/>
          <a:stretch>
            <a:fillRect/>
          </a:stretch>
        </p:blipFill>
        <p:spPr>
          <a:xfrm>
            <a:off x="903471" y="2064753"/>
            <a:ext cx="1543818" cy="317347"/>
          </a:xfrm>
          <a:prstGeom prst="rect">
            <a:avLst/>
          </a:prstGeom>
        </p:spPr>
      </p:pic>
      <p:pic>
        <p:nvPicPr>
          <p:cNvPr id="14" name="object 14"/>
          <p:cNvPicPr/>
          <p:nvPr/>
        </p:nvPicPr>
        <p:blipFill>
          <a:blip r:embed="rId10" cstate="print"/>
          <a:stretch>
            <a:fillRect/>
          </a:stretch>
        </p:blipFill>
        <p:spPr>
          <a:xfrm>
            <a:off x="903471" y="2952623"/>
            <a:ext cx="2452859" cy="390982"/>
          </a:xfrm>
          <a:prstGeom prst="rect">
            <a:avLst/>
          </a:prstGeom>
        </p:spPr>
      </p:pic>
      <p:pic>
        <p:nvPicPr>
          <p:cNvPr id="15" name="object 15"/>
          <p:cNvPicPr/>
          <p:nvPr/>
        </p:nvPicPr>
        <p:blipFill>
          <a:blip r:embed="rId11" cstate="print"/>
          <a:stretch>
            <a:fillRect/>
          </a:stretch>
        </p:blipFill>
        <p:spPr>
          <a:xfrm>
            <a:off x="8037893" y="2502903"/>
            <a:ext cx="3201822" cy="317347"/>
          </a:xfrm>
          <a:prstGeom prst="rect">
            <a:avLst/>
          </a:prstGeom>
        </p:spPr>
      </p:pic>
      <p:pic>
        <p:nvPicPr>
          <p:cNvPr id="16" name="object 16"/>
          <p:cNvPicPr/>
          <p:nvPr/>
        </p:nvPicPr>
        <p:blipFill>
          <a:blip r:embed="rId12" cstate="print"/>
          <a:stretch>
            <a:fillRect/>
          </a:stretch>
        </p:blipFill>
        <p:spPr>
          <a:xfrm>
            <a:off x="11449545" y="2502903"/>
            <a:ext cx="1852688" cy="317347"/>
          </a:xfrm>
          <a:prstGeom prst="rect">
            <a:avLst/>
          </a:prstGeom>
        </p:spPr>
      </p:pic>
      <p:sp>
        <p:nvSpPr>
          <p:cNvPr id="17" name="object 17"/>
          <p:cNvSpPr txBox="1"/>
          <p:nvPr/>
        </p:nvSpPr>
        <p:spPr>
          <a:xfrm>
            <a:off x="868794" y="1091190"/>
            <a:ext cx="16334105" cy="2267585"/>
          </a:xfrm>
          <a:prstGeom prst="rect">
            <a:avLst/>
          </a:prstGeom>
        </p:spPr>
        <p:txBody>
          <a:bodyPr vert="horz" wrap="square" lIns="0" tIns="62229" rIns="0" bIns="0" rtlCol="0">
            <a:spAutoFit/>
          </a:bodyPr>
          <a:lstStyle/>
          <a:p>
            <a:pPr marL="12700" marR="5080" indent="-635">
              <a:lnSpc>
                <a:spcPts val="3450"/>
              </a:lnSpc>
              <a:spcBef>
                <a:spcPts val="489"/>
              </a:spcBef>
              <a:tabLst>
                <a:tab pos="2854325" algn="l"/>
                <a:tab pos="7646670" algn="l"/>
                <a:tab pos="10590530" algn="l"/>
                <a:tab pos="15808325" algn="l"/>
              </a:tabLst>
            </a:pPr>
            <a:r>
              <a:rPr sz="3150" spc="-25" dirty="0">
                <a:solidFill>
                  <a:srgbClr val="332C2C"/>
                </a:solidFill>
                <a:latin typeface="Verdana"/>
                <a:cs typeface="Verdana"/>
              </a:rPr>
              <a:t>El</a:t>
            </a:r>
            <a:r>
              <a:rPr sz="3150" dirty="0">
                <a:solidFill>
                  <a:srgbClr val="332C2C"/>
                </a:solidFill>
                <a:latin typeface="Verdana"/>
                <a:cs typeface="Verdana"/>
              </a:rPr>
              <a:t>	</a:t>
            </a:r>
            <a:r>
              <a:rPr sz="3150" spc="-800" dirty="0">
                <a:solidFill>
                  <a:srgbClr val="332C2C"/>
                </a:solidFill>
                <a:latin typeface="Verdana"/>
                <a:cs typeface="Verdana"/>
              </a:rPr>
              <a:t>*</a:t>
            </a:r>
            <a:r>
              <a:rPr sz="3150" spc="-280" dirty="0">
                <a:solidFill>
                  <a:srgbClr val="332C2C"/>
                </a:solidFill>
                <a:latin typeface="Verdana"/>
                <a:cs typeface="Verdana"/>
              </a:rPr>
              <a:t> </a:t>
            </a:r>
            <a:r>
              <a:rPr sz="3150" spc="-60" dirty="0">
                <a:solidFill>
                  <a:srgbClr val="332C2C"/>
                </a:solidFill>
                <a:latin typeface="Verdana"/>
                <a:cs typeface="Verdana"/>
              </a:rPr>
              <a:t>es</a:t>
            </a:r>
            <a:r>
              <a:rPr sz="3150" spc="-280" dirty="0">
                <a:solidFill>
                  <a:srgbClr val="332C2C"/>
                </a:solidFill>
                <a:latin typeface="Verdana"/>
                <a:cs typeface="Verdana"/>
              </a:rPr>
              <a:t> </a:t>
            </a:r>
            <a:r>
              <a:rPr sz="3150" spc="70" dirty="0">
                <a:solidFill>
                  <a:srgbClr val="332C2C"/>
                </a:solidFill>
                <a:latin typeface="Verdana"/>
                <a:cs typeface="Verdana"/>
              </a:rPr>
              <a:t>una</a:t>
            </a:r>
            <a:r>
              <a:rPr sz="3150" spc="-280" dirty="0">
                <a:solidFill>
                  <a:srgbClr val="332C2C"/>
                </a:solidFill>
                <a:latin typeface="Verdana"/>
                <a:cs typeface="Verdana"/>
              </a:rPr>
              <a:t> </a:t>
            </a:r>
            <a:r>
              <a:rPr sz="3150" spc="45" dirty="0">
                <a:solidFill>
                  <a:srgbClr val="332C2C"/>
                </a:solidFill>
                <a:latin typeface="Verdana"/>
                <a:cs typeface="Verdana"/>
              </a:rPr>
              <a:t>técnica</a:t>
            </a:r>
            <a:r>
              <a:rPr sz="3150" spc="-280" dirty="0">
                <a:solidFill>
                  <a:srgbClr val="332C2C"/>
                </a:solidFill>
                <a:latin typeface="Verdana"/>
                <a:cs typeface="Verdana"/>
              </a:rPr>
              <a:t> </a:t>
            </a:r>
            <a:r>
              <a:rPr sz="3150" spc="60" dirty="0">
                <a:solidFill>
                  <a:srgbClr val="332C2C"/>
                </a:solidFill>
                <a:latin typeface="Verdana"/>
                <a:cs typeface="Verdana"/>
              </a:rPr>
              <a:t>de</a:t>
            </a:r>
            <a:r>
              <a:rPr sz="3150" dirty="0">
                <a:solidFill>
                  <a:srgbClr val="332C2C"/>
                </a:solidFill>
                <a:latin typeface="Verdana"/>
                <a:cs typeface="Verdana"/>
              </a:rPr>
              <a:t>		</a:t>
            </a:r>
            <a:r>
              <a:rPr sz="3150" spc="95" dirty="0">
                <a:solidFill>
                  <a:srgbClr val="332C2C"/>
                </a:solidFill>
                <a:latin typeface="Verdana"/>
                <a:cs typeface="Verdana"/>
              </a:rPr>
              <a:t>que</a:t>
            </a:r>
            <a:r>
              <a:rPr sz="3150" spc="-275" dirty="0">
                <a:solidFill>
                  <a:srgbClr val="332C2C"/>
                </a:solidFill>
                <a:latin typeface="Verdana"/>
                <a:cs typeface="Verdana"/>
              </a:rPr>
              <a:t> </a:t>
            </a:r>
            <a:r>
              <a:rPr sz="3150" spc="90" dirty="0">
                <a:solidFill>
                  <a:srgbClr val="332C2C"/>
                </a:solidFill>
                <a:latin typeface="Verdana"/>
                <a:cs typeface="Verdana"/>
              </a:rPr>
              <a:t>combina</a:t>
            </a:r>
            <a:r>
              <a:rPr sz="3150" spc="-275" dirty="0">
                <a:solidFill>
                  <a:srgbClr val="332C2C"/>
                </a:solidFill>
                <a:latin typeface="Verdana"/>
                <a:cs typeface="Verdana"/>
              </a:rPr>
              <a:t> </a:t>
            </a:r>
            <a:r>
              <a:rPr sz="3150" spc="-25" dirty="0">
                <a:solidFill>
                  <a:srgbClr val="332C2C"/>
                </a:solidFill>
                <a:latin typeface="Verdana"/>
                <a:cs typeface="Verdana"/>
              </a:rPr>
              <a:t>la</a:t>
            </a:r>
            <a:r>
              <a:rPr sz="3150" dirty="0">
                <a:solidFill>
                  <a:srgbClr val="332C2C"/>
                </a:solidFill>
                <a:latin typeface="Verdana"/>
                <a:cs typeface="Verdana"/>
              </a:rPr>
              <a:t>	</a:t>
            </a:r>
            <a:r>
              <a:rPr sz="3150" spc="60" dirty="0">
                <a:solidFill>
                  <a:srgbClr val="332C2C"/>
                </a:solidFill>
                <a:latin typeface="Verdana"/>
                <a:cs typeface="Verdana"/>
              </a:rPr>
              <a:t>de </a:t>
            </a:r>
            <a:r>
              <a:rPr sz="3150" spc="-70" dirty="0">
                <a:solidFill>
                  <a:srgbClr val="332C2C"/>
                </a:solidFill>
                <a:latin typeface="Verdana"/>
                <a:cs typeface="Verdana"/>
              </a:rPr>
              <a:t>Dijkstra</a:t>
            </a:r>
            <a:r>
              <a:rPr sz="3150" spc="-245" dirty="0">
                <a:solidFill>
                  <a:srgbClr val="332C2C"/>
                </a:solidFill>
                <a:latin typeface="Verdana"/>
                <a:cs typeface="Verdana"/>
              </a:rPr>
              <a:t> </a:t>
            </a:r>
            <a:r>
              <a:rPr sz="3150" spc="95" dirty="0">
                <a:solidFill>
                  <a:srgbClr val="332C2C"/>
                </a:solidFill>
                <a:latin typeface="Verdana"/>
                <a:cs typeface="Verdana"/>
              </a:rPr>
              <a:t>con</a:t>
            </a:r>
            <a:r>
              <a:rPr sz="3150" spc="-245" dirty="0">
                <a:solidFill>
                  <a:srgbClr val="332C2C"/>
                </a:solidFill>
                <a:latin typeface="Verdana"/>
                <a:cs typeface="Verdana"/>
              </a:rPr>
              <a:t> </a:t>
            </a:r>
            <a:r>
              <a:rPr sz="3150" spc="-30" dirty="0">
                <a:solidFill>
                  <a:srgbClr val="332C2C"/>
                </a:solidFill>
                <a:latin typeface="Verdana"/>
                <a:cs typeface="Verdana"/>
              </a:rPr>
              <a:t>la</a:t>
            </a:r>
            <a:r>
              <a:rPr sz="3150" spc="-245" dirty="0">
                <a:solidFill>
                  <a:srgbClr val="332C2C"/>
                </a:solidFill>
                <a:latin typeface="Verdana"/>
                <a:cs typeface="Verdana"/>
              </a:rPr>
              <a:t> </a:t>
            </a:r>
            <a:r>
              <a:rPr sz="3150" dirty="0">
                <a:solidFill>
                  <a:srgbClr val="332C2C"/>
                </a:solidFill>
                <a:latin typeface="Verdana"/>
                <a:cs typeface="Verdana"/>
              </a:rPr>
              <a:t>heurística</a:t>
            </a:r>
            <a:r>
              <a:rPr sz="3150" spc="-245" dirty="0">
                <a:solidFill>
                  <a:srgbClr val="332C2C"/>
                </a:solidFill>
                <a:latin typeface="Verdana"/>
                <a:cs typeface="Verdana"/>
              </a:rPr>
              <a:t> </a:t>
            </a:r>
            <a:r>
              <a:rPr sz="3150" spc="60" dirty="0">
                <a:solidFill>
                  <a:srgbClr val="332C2C"/>
                </a:solidFill>
                <a:latin typeface="Verdana"/>
                <a:cs typeface="Verdana"/>
              </a:rPr>
              <a:t>de</a:t>
            </a:r>
            <a:r>
              <a:rPr sz="3150" dirty="0">
                <a:solidFill>
                  <a:srgbClr val="332C2C"/>
                </a:solidFill>
                <a:latin typeface="Verdana"/>
                <a:cs typeface="Verdana"/>
              </a:rPr>
              <a:t>	</a:t>
            </a:r>
            <a:r>
              <a:rPr sz="3150" spc="-484" dirty="0">
                <a:solidFill>
                  <a:srgbClr val="332C2C"/>
                </a:solidFill>
                <a:latin typeface="Verdana"/>
                <a:cs typeface="Verdana"/>
              </a:rPr>
              <a:t>.</a:t>
            </a:r>
            <a:r>
              <a:rPr sz="3150" spc="-254" dirty="0">
                <a:solidFill>
                  <a:srgbClr val="332C2C"/>
                </a:solidFill>
                <a:latin typeface="Verdana"/>
                <a:cs typeface="Verdana"/>
              </a:rPr>
              <a:t> </a:t>
            </a:r>
            <a:r>
              <a:rPr sz="3150" spc="-110" dirty="0">
                <a:solidFill>
                  <a:srgbClr val="332C2C"/>
                </a:solidFill>
                <a:latin typeface="Verdana"/>
                <a:cs typeface="Verdana"/>
              </a:rPr>
              <a:t>Se</a:t>
            </a:r>
            <a:r>
              <a:rPr sz="3150" spc="-254" dirty="0">
                <a:solidFill>
                  <a:srgbClr val="332C2C"/>
                </a:solidFill>
                <a:latin typeface="Verdana"/>
                <a:cs typeface="Verdana"/>
              </a:rPr>
              <a:t> </a:t>
            </a:r>
            <a:r>
              <a:rPr sz="3150" spc="-10" dirty="0">
                <a:solidFill>
                  <a:srgbClr val="332C2C"/>
                </a:solidFill>
                <a:latin typeface="Verdana"/>
                <a:cs typeface="Verdana"/>
              </a:rPr>
              <a:t>utiliza</a:t>
            </a:r>
            <a:r>
              <a:rPr sz="3150" spc="-254" dirty="0">
                <a:solidFill>
                  <a:srgbClr val="332C2C"/>
                </a:solidFill>
                <a:latin typeface="Verdana"/>
                <a:cs typeface="Verdana"/>
              </a:rPr>
              <a:t> </a:t>
            </a:r>
            <a:r>
              <a:rPr sz="3150" spc="60" dirty="0">
                <a:solidFill>
                  <a:srgbClr val="332C2C"/>
                </a:solidFill>
                <a:latin typeface="Verdana"/>
                <a:cs typeface="Verdana"/>
              </a:rPr>
              <a:t>ampliamente</a:t>
            </a:r>
            <a:r>
              <a:rPr sz="3150" spc="-250" dirty="0">
                <a:solidFill>
                  <a:srgbClr val="332C2C"/>
                </a:solidFill>
                <a:latin typeface="Verdana"/>
                <a:cs typeface="Verdana"/>
              </a:rPr>
              <a:t> </a:t>
            </a:r>
            <a:r>
              <a:rPr sz="3150" spc="50" dirty="0">
                <a:solidFill>
                  <a:srgbClr val="332C2C"/>
                </a:solidFill>
                <a:latin typeface="Verdana"/>
                <a:cs typeface="Verdana"/>
              </a:rPr>
              <a:t>en</a:t>
            </a:r>
            <a:endParaRPr sz="3150">
              <a:latin typeface="Verdana"/>
              <a:cs typeface="Verdana"/>
            </a:endParaRPr>
          </a:p>
          <a:p>
            <a:pPr marL="12700" marR="400685" indent="1693545">
              <a:lnSpc>
                <a:spcPts val="3450"/>
              </a:lnSpc>
              <a:tabLst>
                <a:tab pos="4559935" algn="l"/>
                <a:tab pos="10372090" algn="l"/>
                <a:tab pos="12559030" algn="l"/>
              </a:tabLst>
            </a:pPr>
            <a:r>
              <a:rPr sz="3150" spc="-50" dirty="0">
                <a:solidFill>
                  <a:srgbClr val="332C2C"/>
                </a:solidFill>
                <a:latin typeface="Verdana"/>
                <a:cs typeface="Verdana"/>
              </a:rPr>
              <a:t>y</a:t>
            </a:r>
            <a:r>
              <a:rPr sz="3150" dirty="0">
                <a:solidFill>
                  <a:srgbClr val="332C2C"/>
                </a:solidFill>
                <a:latin typeface="Verdana"/>
                <a:cs typeface="Verdana"/>
              </a:rPr>
              <a:t>	</a:t>
            </a:r>
            <a:r>
              <a:rPr sz="3150" spc="-50" dirty="0">
                <a:solidFill>
                  <a:srgbClr val="332C2C"/>
                </a:solidFill>
                <a:latin typeface="Verdana"/>
                <a:cs typeface="Verdana"/>
              </a:rPr>
              <a:t>para</a:t>
            </a:r>
            <a:r>
              <a:rPr sz="3150" spc="-225" dirty="0">
                <a:solidFill>
                  <a:srgbClr val="332C2C"/>
                </a:solidFill>
                <a:latin typeface="Verdana"/>
                <a:cs typeface="Verdana"/>
              </a:rPr>
              <a:t> </a:t>
            </a:r>
            <a:r>
              <a:rPr sz="3150" dirty="0">
                <a:solidFill>
                  <a:srgbClr val="332C2C"/>
                </a:solidFill>
                <a:latin typeface="Verdana"/>
                <a:cs typeface="Verdana"/>
              </a:rPr>
              <a:t>encontrar</a:t>
            </a:r>
            <a:r>
              <a:rPr sz="3150" spc="-220" dirty="0">
                <a:solidFill>
                  <a:srgbClr val="332C2C"/>
                </a:solidFill>
                <a:latin typeface="Verdana"/>
                <a:cs typeface="Verdana"/>
              </a:rPr>
              <a:t> </a:t>
            </a:r>
            <a:r>
              <a:rPr sz="3150" spc="-10" dirty="0">
                <a:solidFill>
                  <a:srgbClr val="332C2C"/>
                </a:solidFill>
                <a:latin typeface="Verdana"/>
                <a:cs typeface="Verdana"/>
              </a:rPr>
              <a:t>el</a:t>
            </a:r>
            <a:r>
              <a:rPr sz="3150" spc="-220" dirty="0">
                <a:solidFill>
                  <a:srgbClr val="332C2C"/>
                </a:solidFill>
                <a:latin typeface="Verdana"/>
                <a:cs typeface="Verdana"/>
              </a:rPr>
              <a:t> </a:t>
            </a:r>
            <a:r>
              <a:rPr sz="3150" spc="85" dirty="0">
                <a:solidFill>
                  <a:srgbClr val="332C2C"/>
                </a:solidFill>
                <a:latin typeface="Verdana"/>
                <a:cs typeface="Verdana"/>
              </a:rPr>
              <a:t>camino</a:t>
            </a:r>
            <a:r>
              <a:rPr sz="3150" spc="-220" dirty="0">
                <a:solidFill>
                  <a:srgbClr val="332C2C"/>
                </a:solidFill>
                <a:latin typeface="Verdana"/>
                <a:cs typeface="Verdana"/>
              </a:rPr>
              <a:t> </a:t>
            </a:r>
            <a:r>
              <a:rPr sz="3150" dirty="0">
                <a:solidFill>
                  <a:srgbClr val="332C2C"/>
                </a:solidFill>
                <a:latin typeface="Verdana"/>
                <a:cs typeface="Verdana"/>
              </a:rPr>
              <a:t>más</a:t>
            </a:r>
            <a:r>
              <a:rPr sz="3150" spc="-225" dirty="0">
                <a:solidFill>
                  <a:srgbClr val="332C2C"/>
                </a:solidFill>
                <a:latin typeface="Verdana"/>
                <a:cs typeface="Verdana"/>
              </a:rPr>
              <a:t> </a:t>
            </a:r>
            <a:r>
              <a:rPr sz="3150" dirty="0">
                <a:solidFill>
                  <a:srgbClr val="332C2C"/>
                </a:solidFill>
                <a:latin typeface="Verdana"/>
                <a:cs typeface="Verdana"/>
              </a:rPr>
              <a:t>corto</a:t>
            </a:r>
            <a:r>
              <a:rPr sz="3150" spc="-220" dirty="0">
                <a:solidFill>
                  <a:srgbClr val="332C2C"/>
                </a:solidFill>
                <a:latin typeface="Verdana"/>
                <a:cs typeface="Verdana"/>
              </a:rPr>
              <a:t> </a:t>
            </a:r>
            <a:r>
              <a:rPr sz="3150" dirty="0">
                <a:solidFill>
                  <a:srgbClr val="332C2C"/>
                </a:solidFill>
                <a:latin typeface="Verdana"/>
                <a:cs typeface="Verdana"/>
              </a:rPr>
              <a:t>entre</a:t>
            </a:r>
            <a:r>
              <a:rPr sz="3150" spc="-220" dirty="0">
                <a:solidFill>
                  <a:srgbClr val="332C2C"/>
                </a:solidFill>
                <a:latin typeface="Verdana"/>
                <a:cs typeface="Verdana"/>
              </a:rPr>
              <a:t> </a:t>
            </a:r>
            <a:r>
              <a:rPr sz="3150" dirty="0">
                <a:solidFill>
                  <a:srgbClr val="332C2C"/>
                </a:solidFill>
                <a:latin typeface="Verdana"/>
                <a:cs typeface="Verdana"/>
              </a:rPr>
              <a:t>dos</a:t>
            </a:r>
            <a:r>
              <a:rPr sz="3150" spc="-220" dirty="0">
                <a:solidFill>
                  <a:srgbClr val="332C2C"/>
                </a:solidFill>
                <a:latin typeface="Verdana"/>
                <a:cs typeface="Verdana"/>
              </a:rPr>
              <a:t> </a:t>
            </a:r>
            <a:r>
              <a:rPr sz="3150" spc="-30" dirty="0">
                <a:solidFill>
                  <a:srgbClr val="332C2C"/>
                </a:solidFill>
                <a:latin typeface="Verdana"/>
                <a:cs typeface="Verdana"/>
              </a:rPr>
              <a:t>puntos.</a:t>
            </a:r>
            <a:r>
              <a:rPr sz="3150" spc="-220" dirty="0">
                <a:solidFill>
                  <a:srgbClr val="332C2C"/>
                </a:solidFill>
                <a:latin typeface="Verdana"/>
                <a:cs typeface="Verdana"/>
              </a:rPr>
              <a:t> </a:t>
            </a:r>
            <a:r>
              <a:rPr sz="3150" spc="100" dirty="0">
                <a:solidFill>
                  <a:srgbClr val="332C2C"/>
                </a:solidFill>
                <a:latin typeface="Verdana"/>
                <a:cs typeface="Verdana"/>
              </a:rPr>
              <a:t>En </a:t>
            </a:r>
            <a:r>
              <a:rPr sz="3150" spc="-35" dirty="0">
                <a:solidFill>
                  <a:srgbClr val="332C2C"/>
                </a:solidFill>
                <a:latin typeface="Verdana"/>
                <a:cs typeface="Verdana"/>
              </a:rPr>
              <a:t>esta</a:t>
            </a:r>
            <a:r>
              <a:rPr sz="3150" spc="-210" dirty="0">
                <a:solidFill>
                  <a:srgbClr val="332C2C"/>
                </a:solidFill>
                <a:latin typeface="Verdana"/>
                <a:cs typeface="Verdana"/>
              </a:rPr>
              <a:t> </a:t>
            </a:r>
            <a:r>
              <a:rPr sz="3150" spc="-20" dirty="0">
                <a:solidFill>
                  <a:srgbClr val="332C2C"/>
                </a:solidFill>
                <a:latin typeface="Verdana"/>
                <a:cs typeface="Verdana"/>
              </a:rPr>
              <a:t>presentación,</a:t>
            </a:r>
            <a:r>
              <a:rPr sz="3150" spc="-210" dirty="0">
                <a:solidFill>
                  <a:srgbClr val="332C2C"/>
                </a:solidFill>
                <a:latin typeface="Verdana"/>
                <a:cs typeface="Verdana"/>
              </a:rPr>
              <a:t> </a:t>
            </a:r>
            <a:r>
              <a:rPr sz="3150" spc="-30" dirty="0">
                <a:solidFill>
                  <a:srgbClr val="332C2C"/>
                </a:solidFill>
                <a:latin typeface="Verdana"/>
                <a:cs typeface="Verdana"/>
              </a:rPr>
              <a:t>exploraremos</a:t>
            </a:r>
            <a:r>
              <a:rPr sz="3150" spc="-210" dirty="0">
                <a:solidFill>
                  <a:srgbClr val="332C2C"/>
                </a:solidFill>
                <a:latin typeface="Verdana"/>
                <a:cs typeface="Verdana"/>
              </a:rPr>
              <a:t> </a:t>
            </a:r>
            <a:r>
              <a:rPr sz="3150" spc="-25" dirty="0">
                <a:solidFill>
                  <a:srgbClr val="332C2C"/>
                </a:solidFill>
                <a:latin typeface="Verdana"/>
                <a:cs typeface="Verdana"/>
              </a:rPr>
              <a:t>su</a:t>
            </a:r>
            <a:r>
              <a:rPr sz="3150" dirty="0">
                <a:solidFill>
                  <a:srgbClr val="332C2C"/>
                </a:solidFill>
                <a:latin typeface="Verdana"/>
                <a:cs typeface="Verdana"/>
              </a:rPr>
              <a:t>	</a:t>
            </a:r>
            <a:r>
              <a:rPr sz="3150" spc="-535" dirty="0">
                <a:solidFill>
                  <a:srgbClr val="332C2C"/>
                </a:solidFill>
                <a:latin typeface="Verdana"/>
                <a:cs typeface="Verdana"/>
              </a:rPr>
              <a:t>,</a:t>
            </a:r>
            <a:r>
              <a:rPr sz="3150" dirty="0">
                <a:solidFill>
                  <a:srgbClr val="332C2C"/>
                </a:solidFill>
                <a:latin typeface="Verdana"/>
                <a:cs typeface="Verdana"/>
              </a:rPr>
              <a:t>	</a:t>
            </a:r>
            <a:r>
              <a:rPr sz="3150" spc="-175" dirty="0">
                <a:solidFill>
                  <a:srgbClr val="332C2C"/>
                </a:solidFill>
                <a:latin typeface="Verdana"/>
                <a:cs typeface="Verdana"/>
              </a:rPr>
              <a:t>y</a:t>
            </a:r>
            <a:r>
              <a:rPr sz="3150" spc="-280" dirty="0">
                <a:solidFill>
                  <a:srgbClr val="332C2C"/>
                </a:solidFill>
                <a:latin typeface="Verdana"/>
                <a:cs typeface="Verdana"/>
              </a:rPr>
              <a:t> </a:t>
            </a:r>
            <a:r>
              <a:rPr sz="3150" spc="-10" dirty="0">
                <a:solidFill>
                  <a:srgbClr val="332C2C"/>
                </a:solidFill>
                <a:latin typeface="Verdana"/>
                <a:cs typeface="Verdana"/>
              </a:rPr>
              <a:t>diversas</a:t>
            </a:r>
            <a:endParaRPr sz="3150">
              <a:latin typeface="Verdana"/>
              <a:cs typeface="Verdana"/>
            </a:endParaRPr>
          </a:p>
          <a:p>
            <a:pPr marL="2482850">
              <a:lnSpc>
                <a:spcPts val="3465"/>
              </a:lnSpc>
            </a:pPr>
            <a:r>
              <a:rPr sz="3150" spc="-535" dirty="0">
                <a:solidFill>
                  <a:srgbClr val="332C2C"/>
                </a:solidFill>
                <a:latin typeface="Verdana"/>
                <a:cs typeface="Verdana"/>
              </a:rPr>
              <a:t>.</a:t>
            </a:r>
            <a:endParaRPr sz="3150">
              <a:latin typeface="Verdana"/>
              <a:cs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2" cstate="print"/>
          <a:stretch>
            <a:fillRect/>
          </a:stretch>
        </p:blipFill>
        <p:spPr>
          <a:xfrm>
            <a:off x="8390077" y="1230833"/>
            <a:ext cx="1052830" cy="274967"/>
          </a:xfrm>
          <a:prstGeom prst="rect">
            <a:avLst/>
          </a:prstGeom>
        </p:spPr>
      </p:pic>
      <p:pic>
        <p:nvPicPr>
          <p:cNvPr id="8" name="object 8"/>
          <p:cNvPicPr/>
          <p:nvPr/>
        </p:nvPicPr>
        <p:blipFill>
          <a:blip r:embed="rId3" cstate="print"/>
          <a:stretch>
            <a:fillRect/>
          </a:stretch>
        </p:blipFill>
        <p:spPr>
          <a:xfrm>
            <a:off x="5086540" y="2064753"/>
            <a:ext cx="1703768" cy="317347"/>
          </a:xfrm>
          <a:prstGeom prst="rect">
            <a:avLst/>
          </a:prstGeom>
        </p:spPr>
      </p:pic>
      <p:pic>
        <p:nvPicPr>
          <p:cNvPr id="9" name="object 9"/>
          <p:cNvPicPr/>
          <p:nvPr/>
        </p:nvPicPr>
        <p:blipFill>
          <a:blip r:embed="rId4" cstate="print"/>
          <a:stretch>
            <a:fillRect/>
          </a:stretch>
        </p:blipFill>
        <p:spPr>
          <a:xfrm>
            <a:off x="11503418" y="2504948"/>
            <a:ext cx="1910956" cy="315302"/>
          </a:xfrm>
          <a:prstGeom prst="rect">
            <a:avLst/>
          </a:prstGeom>
        </p:spPr>
      </p:pic>
      <p:sp>
        <p:nvSpPr>
          <p:cNvPr id="10" name="object 10"/>
          <p:cNvSpPr txBox="1"/>
          <p:nvPr/>
        </p:nvSpPr>
        <p:spPr>
          <a:xfrm>
            <a:off x="868807" y="1091190"/>
            <a:ext cx="16360140" cy="1819910"/>
          </a:xfrm>
          <a:prstGeom prst="rect">
            <a:avLst/>
          </a:prstGeom>
        </p:spPr>
        <p:txBody>
          <a:bodyPr vert="horz" wrap="square" lIns="0" tIns="62229" rIns="0" bIns="0" rtlCol="0">
            <a:spAutoFit/>
          </a:bodyPr>
          <a:lstStyle/>
          <a:p>
            <a:pPr marL="12700" marR="5080">
              <a:lnSpc>
                <a:spcPts val="3450"/>
              </a:lnSpc>
              <a:spcBef>
                <a:spcPts val="489"/>
              </a:spcBef>
              <a:tabLst>
                <a:tab pos="6026785" algn="l"/>
                <a:tab pos="8680450" algn="l"/>
                <a:tab pos="12566015" algn="l"/>
              </a:tabLst>
            </a:pPr>
            <a:r>
              <a:rPr sz="3150" dirty="0">
                <a:solidFill>
                  <a:srgbClr val="332C2C"/>
                </a:solidFill>
                <a:latin typeface="Verdana"/>
                <a:cs typeface="Verdana"/>
              </a:rPr>
              <a:t>El</a:t>
            </a:r>
            <a:r>
              <a:rPr sz="3150" spc="-200" dirty="0">
                <a:solidFill>
                  <a:srgbClr val="332C2C"/>
                </a:solidFill>
                <a:latin typeface="Verdana"/>
                <a:cs typeface="Verdana"/>
              </a:rPr>
              <a:t> </a:t>
            </a:r>
            <a:r>
              <a:rPr sz="3150" dirty="0">
                <a:solidFill>
                  <a:srgbClr val="332C2C"/>
                </a:solidFill>
                <a:latin typeface="Verdana"/>
                <a:cs typeface="Verdana"/>
              </a:rPr>
              <a:t>algoritmo</a:t>
            </a:r>
            <a:r>
              <a:rPr sz="3150" spc="-195" dirty="0">
                <a:solidFill>
                  <a:srgbClr val="332C2C"/>
                </a:solidFill>
                <a:latin typeface="Verdana"/>
                <a:cs typeface="Verdana"/>
              </a:rPr>
              <a:t> </a:t>
            </a:r>
            <a:r>
              <a:rPr sz="3150" spc="-495" dirty="0">
                <a:solidFill>
                  <a:srgbClr val="332C2C"/>
                </a:solidFill>
                <a:latin typeface="Verdana"/>
                <a:cs typeface="Verdana"/>
              </a:rPr>
              <a:t>A*</a:t>
            </a:r>
            <a:r>
              <a:rPr sz="3150" spc="-195" dirty="0">
                <a:solidFill>
                  <a:srgbClr val="332C2C"/>
                </a:solidFill>
                <a:latin typeface="Verdana"/>
                <a:cs typeface="Verdana"/>
              </a:rPr>
              <a:t> </a:t>
            </a:r>
            <a:r>
              <a:rPr sz="3150" spc="-10" dirty="0">
                <a:solidFill>
                  <a:srgbClr val="332C2C"/>
                </a:solidFill>
                <a:latin typeface="Verdana"/>
                <a:cs typeface="Verdana"/>
              </a:rPr>
              <a:t>utiliza</a:t>
            </a:r>
            <a:r>
              <a:rPr sz="3150" spc="-195" dirty="0">
                <a:solidFill>
                  <a:srgbClr val="332C2C"/>
                </a:solidFill>
                <a:latin typeface="Verdana"/>
                <a:cs typeface="Verdana"/>
              </a:rPr>
              <a:t> </a:t>
            </a:r>
            <a:r>
              <a:rPr sz="3150" spc="70" dirty="0">
                <a:solidFill>
                  <a:srgbClr val="332C2C"/>
                </a:solidFill>
                <a:latin typeface="Verdana"/>
                <a:cs typeface="Verdana"/>
              </a:rPr>
              <a:t>una</a:t>
            </a:r>
            <a:r>
              <a:rPr sz="3150" spc="-195" dirty="0">
                <a:solidFill>
                  <a:srgbClr val="332C2C"/>
                </a:solidFill>
                <a:latin typeface="Verdana"/>
                <a:cs typeface="Verdana"/>
              </a:rPr>
              <a:t> </a:t>
            </a:r>
            <a:r>
              <a:rPr sz="3150" spc="65" dirty="0">
                <a:solidFill>
                  <a:srgbClr val="332C2C"/>
                </a:solidFill>
                <a:latin typeface="Verdana"/>
                <a:cs typeface="Verdana"/>
              </a:rPr>
              <a:t>función</a:t>
            </a:r>
            <a:r>
              <a:rPr sz="3150" spc="-195" dirty="0">
                <a:solidFill>
                  <a:srgbClr val="332C2C"/>
                </a:solidFill>
                <a:latin typeface="Verdana"/>
                <a:cs typeface="Verdana"/>
              </a:rPr>
              <a:t> </a:t>
            </a:r>
            <a:r>
              <a:rPr sz="3150" spc="60" dirty="0">
                <a:solidFill>
                  <a:srgbClr val="332C2C"/>
                </a:solidFill>
                <a:latin typeface="Verdana"/>
                <a:cs typeface="Verdana"/>
              </a:rPr>
              <a:t>de</a:t>
            </a:r>
            <a:r>
              <a:rPr sz="3150" dirty="0">
                <a:solidFill>
                  <a:srgbClr val="332C2C"/>
                </a:solidFill>
                <a:latin typeface="Verdana"/>
                <a:cs typeface="Verdana"/>
              </a:rPr>
              <a:t>	</a:t>
            </a:r>
            <a:r>
              <a:rPr sz="3150" spc="95" dirty="0">
                <a:solidFill>
                  <a:srgbClr val="332C2C"/>
                </a:solidFill>
                <a:latin typeface="Verdana"/>
                <a:cs typeface="Verdana"/>
              </a:rPr>
              <a:t>que</a:t>
            </a:r>
            <a:r>
              <a:rPr sz="3150" spc="-260" dirty="0">
                <a:solidFill>
                  <a:srgbClr val="332C2C"/>
                </a:solidFill>
                <a:latin typeface="Verdana"/>
                <a:cs typeface="Verdana"/>
              </a:rPr>
              <a:t> </a:t>
            </a:r>
            <a:r>
              <a:rPr sz="3150" spc="90" dirty="0">
                <a:solidFill>
                  <a:srgbClr val="332C2C"/>
                </a:solidFill>
                <a:latin typeface="Verdana"/>
                <a:cs typeface="Verdana"/>
              </a:rPr>
              <a:t>combina</a:t>
            </a:r>
            <a:r>
              <a:rPr sz="3150" spc="-260" dirty="0">
                <a:solidFill>
                  <a:srgbClr val="332C2C"/>
                </a:solidFill>
                <a:latin typeface="Verdana"/>
                <a:cs typeface="Verdana"/>
              </a:rPr>
              <a:t> </a:t>
            </a:r>
            <a:r>
              <a:rPr sz="3150" spc="-10" dirty="0">
                <a:solidFill>
                  <a:srgbClr val="332C2C"/>
                </a:solidFill>
                <a:latin typeface="Verdana"/>
                <a:cs typeface="Verdana"/>
              </a:rPr>
              <a:t>el</a:t>
            </a:r>
            <a:r>
              <a:rPr sz="3150" spc="-260" dirty="0">
                <a:solidFill>
                  <a:srgbClr val="332C2C"/>
                </a:solidFill>
                <a:latin typeface="Verdana"/>
                <a:cs typeface="Verdana"/>
              </a:rPr>
              <a:t> </a:t>
            </a:r>
            <a:r>
              <a:rPr sz="3150" dirty="0">
                <a:solidFill>
                  <a:srgbClr val="332C2C"/>
                </a:solidFill>
                <a:latin typeface="Verdana"/>
                <a:cs typeface="Verdana"/>
              </a:rPr>
              <a:t>costo</a:t>
            </a:r>
            <a:r>
              <a:rPr sz="3150" spc="-260" dirty="0">
                <a:solidFill>
                  <a:srgbClr val="332C2C"/>
                </a:solidFill>
                <a:latin typeface="Verdana"/>
                <a:cs typeface="Verdana"/>
              </a:rPr>
              <a:t> </a:t>
            </a:r>
            <a:r>
              <a:rPr sz="3150" spc="70" dirty="0">
                <a:solidFill>
                  <a:srgbClr val="332C2C"/>
                </a:solidFill>
                <a:latin typeface="Verdana"/>
                <a:cs typeface="Verdana"/>
              </a:rPr>
              <a:t>acumulado </a:t>
            </a:r>
            <a:r>
              <a:rPr sz="3150" dirty="0">
                <a:solidFill>
                  <a:srgbClr val="332C2C"/>
                </a:solidFill>
                <a:latin typeface="Verdana"/>
                <a:cs typeface="Verdana"/>
              </a:rPr>
              <a:t>desde</a:t>
            </a:r>
            <a:r>
              <a:rPr sz="3150" spc="-190" dirty="0">
                <a:solidFill>
                  <a:srgbClr val="332C2C"/>
                </a:solidFill>
                <a:latin typeface="Verdana"/>
                <a:cs typeface="Verdana"/>
              </a:rPr>
              <a:t> </a:t>
            </a:r>
            <a:r>
              <a:rPr sz="3150" spc="-10" dirty="0">
                <a:solidFill>
                  <a:srgbClr val="332C2C"/>
                </a:solidFill>
                <a:latin typeface="Verdana"/>
                <a:cs typeface="Verdana"/>
              </a:rPr>
              <a:t>el</a:t>
            </a:r>
            <a:r>
              <a:rPr sz="3150" spc="-190" dirty="0">
                <a:solidFill>
                  <a:srgbClr val="332C2C"/>
                </a:solidFill>
                <a:latin typeface="Verdana"/>
                <a:cs typeface="Verdana"/>
              </a:rPr>
              <a:t> </a:t>
            </a:r>
            <a:r>
              <a:rPr sz="3150" spc="95" dirty="0">
                <a:solidFill>
                  <a:srgbClr val="332C2C"/>
                </a:solidFill>
                <a:latin typeface="Verdana"/>
                <a:cs typeface="Verdana"/>
              </a:rPr>
              <a:t>nodo</a:t>
            </a:r>
            <a:r>
              <a:rPr sz="3150" spc="-190" dirty="0">
                <a:solidFill>
                  <a:srgbClr val="332C2C"/>
                </a:solidFill>
                <a:latin typeface="Verdana"/>
                <a:cs typeface="Verdana"/>
              </a:rPr>
              <a:t> </a:t>
            </a:r>
            <a:r>
              <a:rPr sz="3150" dirty="0">
                <a:solidFill>
                  <a:srgbClr val="332C2C"/>
                </a:solidFill>
                <a:latin typeface="Verdana"/>
                <a:cs typeface="Verdana"/>
              </a:rPr>
              <a:t>inicial</a:t>
            </a:r>
            <a:r>
              <a:rPr sz="3150" spc="-190" dirty="0">
                <a:solidFill>
                  <a:srgbClr val="332C2C"/>
                </a:solidFill>
                <a:latin typeface="Verdana"/>
                <a:cs typeface="Verdana"/>
              </a:rPr>
              <a:t> </a:t>
            </a:r>
            <a:r>
              <a:rPr sz="3150" spc="-175" dirty="0">
                <a:solidFill>
                  <a:srgbClr val="332C2C"/>
                </a:solidFill>
                <a:latin typeface="Verdana"/>
                <a:cs typeface="Verdana"/>
              </a:rPr>
              <a:t>y</a:t>
            </a:r>
            <a:r>
              <a:rPr sz="3150" spc="-190" dirty="0">
                <a:solidFill>
                  <a:srgbClr val="332C2C"/>
                </a:solidFill>
                <a:latin typeface="Verdana"/>
                <a:cs typeface="Verdana"/>
              </a:rPr>
              <a:t> </a:t>
            </a:r>
            <a:r>
              <a:rPr sz="3150" spc="70" dirty="0">
                <a:solidFill>
                  <a:srgbClr val="332C2C"/>
                </a:solidFill>
                <a:latin typeface="Verdana"/>
                <a:cs typeface="Verdana"/>
              </a:rPr>
              <a:t>una</a:t>
            </a:r>
            <a:r>
              <a:rPr sz="3150" spc="-190" dirty="0">
                <a:solidFill>
                  <a:srgbClr val="332C2C"/>
                </a:solidFill>
                <a:latin typeface="Verdana"/>
                <a:cs typeface="Verdana"/>
              </a:rPr>
              <a:t> </a:t>
            </a:r>
            <a:r>
              <a:rPr sz="3150" dirty="0">
                <a:solidFill>
                  <a:srgbClr val="332C2C"/>
                </a:solidFill>
                <a:latin typeface="Verdana"/>
                <a:cs typeface="Verdana"/>
              </a:rPr>
              <a:t>estimación</a:t>
            </a:r>
            <a:r>
              <a:rPr sz="3150" spc="-190" dirty="0">
                <a:solidFill>
                  <a:srgbClr val="332C2C"/>
                </a:solidFill>
                <a:latin typeface="Verdana"/>
                <a:cs typeface="Verdana"/>
              </a:rPr>
              <a:t> </a:t>
            </a:r>
            <a:r>
              <a:rPr sz="3150" dirty="0">
                <a:solidFill>
                  <a:srgbClr val="332C2C"/>
                </a:solidFill>
                <a:latin typeface="Verdana"/>
                <a:cs typeface="Verdana"/>
              </a:rPr>
              <a:t>heurística</a:t>
            </a:r>
            <a:r>
              <a:rPr sz="3150" spc="-190" dirty="0">
                <a:solidFill>
                  <a:srgbClr val="332C2C"/>
                </a:solidFill>
                <a:latin typeface="Verdana"/>
                <a:cs typeface="Verdana"/>
              </a:rPr>
              <a:t> </a:t>
            </a:r>
            <a:r>
              <a:rPr sz="3150" dirty="0">
                <a:solidFill>
                  <a:srgbClr val="332C2C"/>
                </a:solidFill>
                <a:latin typeface="Verdana"/>
                <a:cs typeface="Verdana"/>
              </a:rPr>
              <a:t>del</a:t>
            </a:r>
            <a:r>
              <a:rPr sz="3150" spc="-190" dirty="0">
                <a:solidFill>
                  <a:srgbClr val="332C2C"/>
                </a:solidFill>
                <a:latin typeface="Verdana"/>
                <a:cs typeface="Verdana"/>
              </a:rPr>
              <a:t> </a:t>
            </a:r>
            <a:r>
              <a:rPr sz="3150" dirty="0">
                <a:solidFill>
                  <a:srgbClr val="332C2C"/>
                </a:solidFill>
                <a:latin typeface="Verdana"/>
                <a:cs typeface="Verdana"/>
              </a:rPr>
              <a:t>costo</a:t>
            </a:r>
            <a:r>
              <a:rPr sz="3150" spc="-190" dirty="0">
                <a:solidFill>
                  <a:srgbClr val="332C2C"/>
                </a:solidFill>
                <a:latin typeface="Verdana"/>
                <a:cs typeface="Verdana"/>
              </a:rPr>
              <a:t> </a:t>
            </a:r>
            <a:r>
              <a:rPr sz="3150" spc="-75" dirty="0">
                <a:solidFill>
                  <a:srgbClr val="332C2C"/>
                </a:solidFill>
                <a:latin typeface="Verdana"/>
                <a:cs typeface="Verdana"/>
              </a:rPr>
              <a:t>restante.</a:t>
            </a:r>
            <a:r>
              <a:rPr sz="3150" spc="-190" dirty="0">
                <a:solidFill>
                  <a:srgbClr val="332C2C"/>
                </a:solidFill>
                <a:latin typeface="Verdana"/>
                <a:cs typeface="Verdana"/>
              </a:rPr>
              <a:t> </a:t>
            </a:r>
            <a:r>
              <a:rPr sz="3150" dirty="0">
                <a:solidFill>
                  <a:srgbClr val="332C2C"/>
                </a:solidFill>
                <a:latin typeface="Verdana"/>
                <a:cs typeface="Verdana"/>
              </a:rPr>
              <a:t>Esto</a:t>
            </a:r>
            <a:r>
              <a:rPr sz="3150" spc="-190" dirty="0">
                <a:solidFill>
                  <a:srgbClr val="332C2C"/>
                </a:solidFill>
                <a:latin typeface="Verdana"/>
                <a:cs typeface="Verdana"/>
              </a:rPr>
              <a:t> </a:t>
            </a:r>
            <a:r>
              <a:rPr sz="3150" spc="-10" dirty="0">
                <a:solidFill>
                  <a:srgbClr val="332C2C"/>
                </a:solidFill>
                <a:latin typeface="Verdana"/>
                <a:cs typeface="Verdana"/>
              </a:rPr>
              <a:t>permite </a:t>
            </a:r>
            <a:r>
              <a:rPr sz="3150" spc="95" dirty="0">
                <a:solidFill>
                  <a:srgbClr val="332C2C"/>
                </a:solidFill>
                <a:latin typeface="Verdana"/>
                <a:cs typeface="Verdana"/>
              </a:rPr>
              <a:t>que</a:t>
            </a:r>
            <a:r>
              <a:rPr sz="3150" spc="-160" dirty="0">
                <a:solidFill>
                  <a:srgbClr val="332C2C"/>
                </a:solidFill>
                <a:latin typeface="Verdana"/>
                <a:cs typeface="Verdana"/>
              </a:rPr>
              <a:t> </a:t>
            </a:r>
            <a:r>
              <a:rPr sz="3150" spc="-10" dirty="0">
                <a:solidFill>
                  <a:srgbClr val="332C2C"/>
                </a:solidFill>
                <a:latin typeface="Verdana"/>
                <a:cs typeface="Verdana"/>
              </a:rPr>
              <a:t>el</a:t>
            </a:r>
            <a:r>
              <a:rPr sz="3150" spc="-155" dirty="0">
                <a:solidFill>
                  <a:srgbClr val="332C2C"/>
                </a:solidFill>
                <a:latin typeface="Verdana"/>
                <a:cs typeface="Verdana"/>
              </a:rPr>
              <a:t> </a:t>
            </a:r>
            <a:r>
              <a:rPr sz="3150" dirty="0">
                <a:solidFill>
                  <a:srgbClr val="332C2C"/>
                </a:solidFill>
                <a:latin typeface="Verdana"/>
                <a:cs typeface="Verdana"/>
              </a:rPr>
              <a:t>algoritmo</a:t>
            </a:r>
            <a:r>
              <a:rPr sz="3150" spc="-155" dirty="0">
                <a:solidFill>
                  <a:srgbClr val="332C2C"/>
                </a:solidFill>
                <a:latin typeface="Verdana"/>
                <a:cs typeface="Verdana"/>
              </a:rPr>
              <a:t> </a:t>
            </a:r>
            <a:r>
              <a:rPr sz="3150" spc="-25" dirty="0">
                <a:solidFill>
                  <a:srgbClr val="332C2C"/>
                </a:solidFill>
                <a:latin typeface="Verdana"/>
                <a:cs typeface="Verdana"/>
              </a:rPr>
              <a:t>sea</a:t>
            </a:r>
            <a:r>
              <a:rPr sz="3150" dirty="0">
                <a:solidFill>
                  <a:srgbClr val="332C2C"/>
                </a:solidFill>
                <a:latin typeface="Verdana"/>
                <a:cs typeface="Verdana"/>
              </a:rPr>
              <a:t>	</a:t>
            </a:r>
            <a:r>
              <a:rPr sz="3150" spc="75" dirty="0">
                <a:solidFill>
                  <a:srgbClr val="332C2C"/>
                </a:solidFill>
                <a:latin typeface="Verdana"/>
                <a:cs typeface="Verdana"/>
              </a:rPr>
              <a:t>en</a:t>
            </a:r>
            <a:r>
              <a:rPr sz="3150" spc="-254" dirty="0">
                <a:solidFill>
                  <a:srgbClr val="332C2C"/>
                </a:solidFill>
                <a:latin typeface="Verdana"/>
                <a:cs typeface="Verdana"/>
              </a:rPr>
              <a:t> </a:t>
            </a:r>
            <a:r>
              <a:rPr sz="3150" spc="-30" dirty="0">
                <a:solidFill>
                  <a:srgbClr val="332C2C"/>
                </a:solidFill>
                <a:latin typeface="Verdana"/>
                <a:cs typeface="Verdana"/>
              </a:rPr>
              <a:t>la</a:t>
            </a:r>
            <a:r>
              <a:rPr sz="3150" spc="-250" dirty="0">
                <a:solidFill>
                  <a:srgbClr val="332C2C"/>
                </a:solidFill>
                <a:latin typeface="Verdana"/>
                <a:cs typeface="Verdana"/>
              </a:rPr>
              <a:t> </a:t>
            </a:r>
            <a:r>
              <a:rPr sz="3150" spc="65" dirty="0">
                <a:solidFill>
                  <a:srgbClr val="332C2C"/>
                </a:solidFill>
                <a:latin typeface="Verdana"/>
                <a:cs typeface="Verdana"/>
              </a:rPr>
              <a:t>búsqueda</a:t>
            </a:r>
            <a:r>
              <a:rPr sz="3150" spc="-250" dirty="0">
                <a:solidFill>
                  <a:srgbClr val="332C2C"/>
                </a:solidFill>
                <a:latin typeface="Verdana"/>
                <a:cs typeface="Verdana"/>
              </a:rPr>
              <a:t> </a:t>
            </a:r>
            <a:r>
              <a:rPr sz="3150" spc="85" dirty="0">
                <a:solidFill>
                  <a:srgbClr val="332C2C"/>
                </a:solidFill>
                <a:latin typeface="Verdana"/>
                <a:cs typeface="Verdana"/>
              </a:rPr>
              <a:t>de</a:t>
            </a:r>
            <a:r>
              <a:rPr sz="3150" spc="-250" dirty="0">
                <a:solidFill>
                  <a:srgbClr val="332C2C"/>
                </a:solidFill>
                <a:latin typeface="Verdana"/>
                <a:cs typeface="Verdana"/>
              </a:rPr>
              <a:t> </a:t>
            </a:r>
            <a:r>
              <a:rPr sz="3150" spc="-30" dirty="0">
                <a:solidFill>
                  <a:srgbClr val="332C2C"/>
                </a:solidFill>
                <a:latin typeface="Verdana"/>
                <a:cs typeface="Verdana"/>
              </a:rPr>
              <a:t>la</a:t>
            </a:r>
            <a:r>
              <a:rPr sz="3150" spc="-254" dirty="0">
                <a:solidFill>
                  <a:srgbClr val="332C2C"/>
                </a:solidFill>
                <a:latin typeface="Verdana"/>
                <a:cs typeface="Verdana"/>
              </a:rPr>
              <a:t> </a:t>
            </a:r>
            <a:r>
              <a:rPr sz="3150" dirty="0">
                <a:solidFill>
                  <a:srgbClr val="332C2C"/>
                </a:solidFill>
                <a:latin typeface="Verdana"/>
                <a:cs typeface="Verdana"/>
              </a:rPr>
              <a:t>ruta</a:t>
            </a:r>
            <a:r>
              <a:rPr sz="3150" spc="-250" dirty="0">
                <a:solidFill>
                  <a:srgbClr val="332C2C"/>
                </a:solidFill>
                <a:latin typeface="Verdana"/>
                <a:cs typeface="Verdana"/>
              </a:rPr>
              <a:t> </a:t>
            </a:r>
            <a:r>
              <a:rPr sz="3150" dirty="0">
                <a:solidFill>
                  <a:srgbClr val="332C2C"/>
                </a:solidFill>
                <a:latin typeface="Verdana"/>
                <a:cs typeface="Verdana"/>
              </a:rPr>
              <a:t>más</a:t>
            </a:r>
            <a:r>
              <a:rPr sz="3150" spc="-250" dirty="0">
                <a:solidFill>
                  <a:srgbClr val="332C2C"/>
                </a:solidFill>
                <a:latin typeface="Verdana"/>
                <a:cs typeface="Verdana"/>
              </a:rPr>
              <a:t> </a:t>
            </a:r>
            <a:r>
              <a:rPr sz="3150" spc="-65" dirty="0">
                <a:solidFill>
                  <a:srgbClr val="332C2C"/>
                </a:solidFill>
                <a:latin typeface="Verdana"/>
                <a:cs typeface="Verdana"/>
              </a:rPr>
              <a:t>corta,</a:t>
            </a:r>
            <a:r>
              <a:rPr sz="3150" spc="-250" dirty="0">
                <a:solidFill>
                  <a:srgbClr val="332C2C"/>
                </a:solidFill>
                <a:latin typeface="Verdana"/>
                <a:cs typeface="Verdana"/>
              </a:rPr>
              <a:t> </a:t>
            </a:r>
            <a:r>
              <a:rPr sz="3150" dirty="0">
                <a:solidFill>
                  <a:srgbClr val="332C2C"/>
                </a:solidFill>
                <a:latin typeface="Verdana"/>
                <a:cs typeface="Verdana"/>
              </a:rPr>
              <a:t>priorizando</a:t>
            </a:r>
            <a:r>
              <a:rPr sz="3150" spc="-254" dirty="0">
                <a:solidFill>
                  <a:srgbClr val="332C2C"/>
                </a:solidFill>
                <a:latin typeface="Verdana"/>
                <a:cs typeface="Verdana"/>
              </a:rPr>
              <a:t> </a:t>
            </a:r>
            <a:r>
              <a:rPr sz="3150" spc="-25" dirty="0">
                <a:solidFill>
                  <a:srgbClr val="332C2C"/>
                </a:solidFill>
                <a:latin typeface="Verdana"/>
                <a:cs typeface="Verdana"/>
              </a:rPr>
              <a:t>los </a:t>
            </a:r>
            <a:r>
              <a:rPr sz="3150" spc="55" dirty="0">
                <a:solidFill>
                  <a:srgbClr val="332C2C"/>
                </a:solidFill>
                <a:latin typeface="Verdana"/>
                <a:cs typeface="Verdana"/>
              </a:rPr>
              <a:t>nodos</a:t>
            </a:r>
            <a:r>
              <a:rPr sz="3150" spc="-200" dirty="0">
                <a:solidFill>
                  <a:srgbClr val="332C2C"/>
                </a:solidFill>
                <a:latin typeface="Verdana"/>
                <a:cs typeface="Verdana"/>
              </a:rPr>
              <a:t> </a:t>
            </a:r>
            <a:r>
              <a:rPr sz="3150" spc="95" dirty="0">
                <a:solidFill>
                  <a:srgbClr val="332C2C"/>
                </a:solidFill>
                <a:latin typeface="Verdana"/>
                <a:cs typeface="Verdana"/>
              </a:rPr>
              <a:t>que</a:t>
            </a:r>
            <a:r>
              <a:rPr sz="3150" spc="-195" dirty="0">
                <a:solidFill>
                  <a:srgbClr val="332C2C"/>
                </a:solidFill>
                <a:latin typeface="Verdana"/>
                <a:cs typeface="Verdana"/>
              </a:rPr>
              <a:t> </a:t>
            </a:r>
            <a:r>
              <a:rPr sz="3150" dirty="0">
                <a:solidFill>
                  <a:srgbClr val="332C2C"/>
                </a:solidFill>
                <a:latin typeface="Verdana"/>
                <a:cs typeface="Verdana"/>
              </a:rPr>
              <a:t>parecen</a:t>
            </a:r>
            <a:r>
              <a:rPr sz="3150" spc="-195" dirty="0">
                <a:solidFill>
                  <a:srgbClr val="332C2C"/>
                </a:solidFill>
                <a:latin typeface="Verdana"/>
                <a:cs typeface="Verdana"/>
              </a:rPr>
              <a:t> </a:t>
            </a:r>
            <a:r>
              <a:rPr sz="3150" dirty="0">
                <a:solidFill>
                  <a:srgbClr val="332C2C"/>
                </a:solidFill>
                <a:latin typeface="Verdana"/>
                <a:cs typeface="Verdana"/>
              </a:rPr>
              <a:t>más</a:t>
            </a:r>
            <a:r>
              <a:rPr sz="3150" spc="-195" dirty="0">
                <a:solidFill>
                  <a:srgbClr val="332C2C"/>
                </a:solidFill>
                <a:latin typeface="Verdana"/>
                <a:cs typeface="Verdana"/>
              </a:rPr>
              <a:t> </a:t>
            </a:r>
            <a:r>
              <a:rPr sz="3150" dirty="0">
                <a:solidFill>
                  <a:srgbClr val="332C2C"/>
                </a:solidFill>
                <a:latin typeface="Verdana"/>
                <a:cs typeface="Verdana"/>
              </a:rPr>
              <a:t>prometedores</a:t>
            </a:r>
            <a:r>
              <a:rPr sz="3150" spc="-195" dirty="0">
                <a:solidFill>
                  <a:srgbClr val="332C2C"/>
                </a:solidFill>
                <a:latin typeface="Verdana"/>
                <a:cs typeface="Verdana"/>
              </a:rPr>
              <a:t> </a:t>
            </a:r>
            <a:r>
              <a:rPr sz="3150" spc="-45" dirty="0">
                <a:solidFill>
                  <a:srgbClr val="332C2C"/>
                </a:solidFill>
                <a:latin typeface="Verdana"/>
                <a:cs typeface="Verdana"/>
              </a:rPr>
              <a:t>a</a:t>
            </a:r>
            <a:r>
              <a:rPr sz="3150" spc="-195" dirty="0">
                <a:solidFill>
                  <a:srgbClr val="332C2C"/>
                </a:solidFill>
                <a:latin typeface="Verdana"/>
                <a:cs typeface="Verdana"/>
              </a:rPr>
              <a:t> </a:t>
            </a:r>
            <a:r>
              <a:rPr sz="3150" spc="-110" dirty="0">
                <a:solidFill>
                  <a:srgbClr val="332C2C"/>
                </a:solidFill>
                <a:latin typeface="Verdana"/>
                <a:cs typeface="Verdana"/>
              </a:rPr>
              <a:t>través</a:t>
            </a:r>
            <a:r>
              <a:rPr sz="3150" spc="-195" dirty="0">
                <a:solidFill>
                  <a:srgbClr val="332C2C"/>
                </a:solidFill>
                <a:latin typeface="Verdana"/>
                <a:cs typeface="Verdana"/>
              </a:rPr>
              <a:t> </a:t>
            </a:r>
            <a:r>
              <a:rPr sz="3150" spc="85" dirty="0">
                <a:solidFill>
                  <a:srgbClr val="332C2C"/>
                </a:solidFill>
                <a:latin typeface="Verdana"/>
                <a:cs typeface="Verdana"/>
              </a:rPr>
              <a:t>de</a:t>
            </a:r>
            <a:r>
              <a:rPr sz="3150" spc="-195" dirty="0">
                <a:solidFill>
                  <a:srgbClr val="332C2C"/>
                </a:solidFill>
                <a:latin typeface="Verdana"/>
                <a:cs typeface="Verdana"/>
              </a:rPr>
              <a:t> </a:t>
            </a:r>
            <a:r>
              <a:rPr sz="3150" spc="-25" dirty="0">
                <a:solidFill>
                  <a:srgbClr val="332C2C"/>
                </a:solidFill>
                <a:latin typeface="Verdana"/>
                <a:cs typeface="Verdana"/>
              </a:rPr>
              <a:t>la</a:t>
            </a:r>
            <a:r>
              <a:rPr sz="3150" dirty="0">
                <a:solidFill>
                  <a:srgbClr val="332C2C"/>
                </a:solidFill>
                <a:latin typeface="Verdana"/>
                <a:cs typeface="Verdana"/>
              </a:rPr>
              <a:t>	</a:t>
            </a:r>
            <a:r>
              <a:rPr sz="3150" spc="-535" dirty="0">
                <a:solidFill>
                  <a:srgbClr val="332C2C"/>
                </a:solidFill>
                <a:latin typeface="Verdana"/>
                <a:cs typeface="Verdana"/>
              </a:rPr>
              <a:t>.</a:t>
            </a:r>
            <a:endParaRPr sz="3150" dirty="0">
              <a:latin typeface="Verdana"/>
              <a:cs typeface="Verdana"/>
            </a:endParaRPr>
          </a:p>
        </p:txBody>
      </p:sp>
      <p:pic>
        <p:nvPicPr>
          <p:cNvPr id="12" name="Imagen 11">
            <a:extLst>
              <a:ext uri="{FF2B5EF4-FFF2-40B4-BE49-F238E27FC236}">
                <a16:creationId xmlns:a16="http://schemas.microsoft.com/office/drawing/2014/main" id="{8C3E71D2-B603-4975-A252-E20C1C0D37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30192" y="3327226"/>
            <a:ext cx="9372600" cy="625621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48"/>
              <a:ext cx="5095874" cy="5095862"/>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11093564" y="3503231"/>
            <a:ext cx="1461109" cy="343801"/>
          </a:xfrm>
          <a:prstGeom prst="rect">
            <a:avLst/>
          </a:prstGeom>
        </p:spPr>
      </p:pic>
      <p:pic>
        <p:nvPicPr>
          <p:cNvPr id="9" name="object 9"/>
          <p:cNvPicPr/>
          <p:nvPr/>
        </p:nvPicPr>
        <p:blipFill>
          <a:blip r:embed="rId4" cstate="print"/>
          <a:stretch>
            <a:fillRect/>
          </a:stretch>
        </p:blipFill>
        <p:spPr>
          <a:xfrm>
            <a:off x="10509720" y="3930065"/>
            <a:ext cx="1620977" cy="277672"/>
          </a:xfrm>
          <a:prstGeom prst="rect">
            <a:avLst/>
          </a:prstGeom>
        </p:spPr>
      </p:pic>
      <p:sp>
        <p:nvSpPr>
          <p:cNvPr id="10" name="object 10"/>
          <p:cNvSpPr txBox="1"/>
          <p:nvPr/>
        </p:nvSpPr>
        <p:spPr>
          <a:xfrm>
            <a:off x="8405253" y="3414751"/>
            <a:ext cx="2613025" cy="445770"/>
          </a:xfrm>
          <a:prstGeom prst="rect">
            <a:avLst/>
          </a:prstGeom>
        </p:spPr>
        <p:txBody>
          <a:bodyPr vert="horz" wrap="square" lIns="0" tIns="13335" rIns="0" bIns="0" rtlCol="0">
            <a:spAutoFit/>
          </a:bodyPr>
          <a:lstStyle/>
          <a:p>
            <a:pPr marL="12700">
              <a:lnSpc>
                <a:spcPct val="100000"/>
              </a:lnSpc>
              <a:spcBef>
                <a:spcPts val="105"/>
              </a:spcBef>
            </a:pPr>
            <a:r>
              <a:rPr sz="2750" spc="-25" dirty="0">
                <a:solidFill>
                  <a:srgbClr val="332C2C"/>
                </a:solidFill>
                <a:latin typeface="Verdana"/>
                <a:cs typeface="Verdana"/>
              </a:rPr>
              <a:t>Las</a:t>
            </a:r>
            <a:r>
              <a:rPr sz="2750" spc="-229" dirty="0">
                <a:solidFill>
                  <a:srgbClr val="332C2C"/>
                </a:solidFill>
                <a:latin typeface="Verdana"/>
                <a:cs typeface="Verdana"/>
              </a:rPr>
              <a:t> </a:t>
            </a:r>
            <a:r>
              <a:rPr sz="2750" spc="-10" dirty="0">
                <a:solidFill>
                  <a:srgbClr val="332C2C"/>
                </a:solidFill>
                <a:latin typeface="Verdana"/>
                <a:cs typeface="Verdana"/>
              </a:rPr>
              <a:t>principales</a:t>
            </a:r>
            <a:endParaRPr sz="2750">
              <a:latin typeface="Verdana"/>
              <a:cs typeface="Verdana"/>
            </a:endParaRPr>
          </a:p>
        </p:txBody>
      </p:sp>
      <p:sp>
        <p:nvSpPr>
          <p:cNvPr id="11" name="object 11"/>
          <p:cNvSpPr txBox="1"/>
          <p:nvPr/>
        </p:nvSpPr>
        <p:spPr>
          <a:xfrm>
            <a:off x="12630022" y="3414751"/>
            <a:ext cx="2829560" cy="445770"/>
          </a:xfrm>
          <a:prstGeom prst="rect">
            <a:avLst/>
          </a:prstGeom>
        </p:spPr>
        <p:txBody>
          <a:bodyPr vert="horz" wrap="square" lIns="0" tIns="13335" rIns="0" bIns="0" rtlCol="0">
            <a:spAutoFit/>
          </a:bodyPr>
          <a:lstStyle/>
          <a:p>
            <a:pPr marL="12700">
              <a:lnSpc>
                <a:spcPct val="100000"/>
              </a:lnSpc>
              <a:spcBef>
                <a:spcPts val="105"/>
              </a:spcBef>
            </a:pPr>
            <a:r>
              <a:rPr sz="2750" dirty="0">
                <a:solidFill>
                  <a:srgbClr val="332C2C"/>
                </a:solidFill>
                <a:latin typeface="Verdana"/>
                <a:cs typeface="Verdana"/>
              </a:rPr>
              <a:t>del</a:t>
            </a:r>
            <a:r>
              <a:rPr sz="2750" spc="-10" dirty="0">
                <a:solidFill>
                  <a:srgbClr val="332C2C"/>
                </a:solidFill>
                <a:latin typeface="Verdana"/>
                <a:cs typeface="Verdana"/>
              </a:rPr>
              <a:t> </a:t>
            </a:r>
            <a:r>
              <a:rPr sz="2750" dirty="0">
                <a:solidFill>
                  <a:srgbClr val="332C2C"/>
                </a:solidFill>
                <a:latin typeface="Verdana"/>
                <a:cs typeface="Verdana"/>
              </a:rPr>
              <a:t>algoritmo</a:t>
            </a:r>
            <a:r>
              <a:rPr sz="2750" spc="-5" dirty="0">
                <a:solidFill>
                  <a:srgbClr val="332C2C"/>
                </a:solidFill>
                <a:latin typeface="Verdana"/>
                <a:cs typeface="Verdana"/>
              </a:rPr>
              <a:t> </a:t>
            </a:r>
            <a:r>
              <a:rPr sz="2750" spc="-459" dirty="0">
                <a:solidFill>
                  <a:srgbClr val="332C2C"/>
                </a:solidFill>
                <a:latin typeface="Verdana"/>
                <a:cs typeface="Verdana"/>
              </a:rPr>
              <a:t>A*</a:t>
            </a:r>
            <a:endParaRPr sz="2750">
              <a:latin typeface="Verdana"/>
              <a:cs typeface="Verdana"/>
            </a:endParaRPr>
          </a:p>
        </p:txBody>
      </p:sp>
      <p:pic>
        <p:nvPicPr>
          <p:cNvPr id="12" name="object 12"/>
          <p:cNvPicPr/>
          <p:nvPr/>
        </p:nvPicPr>
        <p:blipFill>
          <a:blip r:embed="rId5" cstate="print"/>
          <a:stretch>
            <a:fillRect/>
          </a:stretch>
        </p:blipFill>
        <p:spPr>
          <a:xfrm>
            <a:off x="9745205" y="6054140"/>
            <a:ext cx="1533436" cy="343877"/>
          </a:xfrm>
          <a:prstGeom prst="rect">
            <a:avLst/>
          </a:prstGeom>
        </p:spPr>
      </p:pic>
      <p:pic>
        <p:nvPicPr>
          <p:cNvPr id="13" name="object 13"/>
          <p:cNvPicPr/>
          <p:nvPr/>
        </p:nvPicPr>
        <p:blipFill>
          <a:blip r:embed="rId6" cstate="print"/>
          <a:stretch>
            <a:fillRect/>
          </a:stretch>
        </p:blipFill>
        <p:spPr>
          <a:xfrm>
            <a:off x="8992882" y="6484556"/>
            <a:ext cx="3266084" cy="342087"/>
          </a:xfrm>
          <a:prstGeom prst="rect">
            <a:avLst/>
          </a:prstGeom>
        </p:spPr>
      </p:pic>
      <p:sp>
        <p:nvSpPr>
          <p:cNvPr id="14" name="object 14"/>
          <p:cNvSpPr txBox="1"/>
          <p:nvPr/>
        </p:nvSpPr>
        <p:spPr>
          <a:xfrm>
            <a:off x="8405253" y="3843375"/>
            <a:ext cx="7450455" cy="2141220"/>
          </a:xfrm>
          <a:prstGeom prst="rect">
            <a:avLst/>
          </a:prstGeom>
        </p:spPr>
        <p:txBody>
          <a:bodyPr vert="horz" wrap="square" lIns="0" tIns="8890" rIns="0" bIns="0" rtlCol="0">
            <a:spAutoFit/>
          </a:bodyPr>
          <a:lstStyle/>
          <a:p>
            <a:pPr marL="12700" marR="5080">
              <a:lnSpc>
                <a:spcPct val="101099"/>
              </a:lnSpc>
              <a:spcBef>
                <a:spcPts val="70"/>
              </a:spcBef>
              <a:tabLst>
                <a:tab pos="3835400" algn="l"/>
              </a:tabLst>
            </a:pPr>
            <a:r>
              <a:rPr sz="2750" dirty="0">
                <a:solidFill>
                  <a:srgbClr val="332C2C"/>
                </a:solidFill>
                <a:latin typeface="Verdana"/>
                <a:cs typeface="Verdana"/>
              </a:rPr>
              <a:t>incluyen</a:t>
            </a:r>
            <a:r>
              <a:rPr sz="2750" spc="-60" dirty="0">
                <a:solidFill>
                  <a:srgbClr val="332C2C"/>
                </a:solidFill>
                <a:latin typeface="Verdana"/>
                <a:cs typeface="Verdana"/>
              </a:rPr>
              <a:t> </a:t>
            </a:r>
            <a:r>
              <a:rPr sz="2750" spc="-25" dirty="0">
                <a:solidFill>
                  <a:srgbClr val="332C2C"/>
                </a:solidFill>
                <a:latin typeface="Verdana"/>
                <a:cs typeface="Verdana"/>
              </a:rPr>
              <a:t>su</a:t>
            </a:r>
            <a:r>
              <a:rPr sz="2750" dirty="0">
                <a:solidFill>
                  <a:srgbClr val="332C2C"/>
                </a:solidFill>
                <a:latin typeface="Verdana"/>
                <a:cs typeface="Verdana"/>
              </a:rPr>
              <a:t>	</a:t>
            </a:r>
            <a:r>
              <a:rPr sz="2750" spc="65" dirty="0">
                <a:solidFill>
                  <a:srgbClr val="332C2C"/>
                </a:solidFill>
                <a:latin typeface="Verdana"/>
                <a:cs typeface="Verdana"/>
              </a:rPr>
              <a:t>en</a:t>
            </a:r>
            <a:r>
              <a:rPr sz="2750" spc="-30" dirty="0">
                <a:solidFill>
                  <a:srgbClr val="332C2C"/>
                </a:solidFill>
                <a:latin typeface="Verdana"/>
                <a:cs typeface="Verdana"/>
              </a:rPr>
              <a:t> </a:t>
            </a:r>
            <a:r>
              <a:rPr sz="2750" dirty="0">
                <a:solidFill>
                  <a:srgbClr val="332C2C"/>
                </a:solidFill>
                <a:latin typeface="Verdana"/>
                <a:cs typeface="Verdana"/>
              </a:rPr>
              <a:t>comparación</a:t>
            </a:r>
            <a:r>
              <a:rPr sz="2750" spc="-30" dirty="0">
                <a:solidFill>
                  <a:srgbClr val="332C2C"/>
                </a:solidFill>
                <a:latin typeface="Verdana"/>
                <a:cs typeface="Verdana"/>
              </a:rPr>
              <a:t> </a:t>
            </a:r>
            <a:r>
              <a:rPr sz="2750" spc="50" dirty="0">
                <a:solidFill>
                  <a:srgbClr val="332C2C"/>
                </a:solidFill>
                <a:latin typeface="Verdana"/>
                <a:cs typeface="Verdana"/>
              </a:rPr>
              <a:t>con </a:t>
            </a:r>
            <a:r>
              <a:rPr sz="2750" spc="-30" dirty="0">
                <a:solidFill>
                  <a:srgbClr val="332C2C"/>
                </a:solidFill>
                <a:latin typeface="Verdana"/>
                <a:cs typeface="Verdana"/>
              </a:rPr>
              <a:t>otros</a:t>
            </a:r>
            <a:r>
              <a:rPr sz="2750" spc="-220" dirty="0">
                <a:solidFill>
                  <a:srgbClr val="332C2C"/>
                </a:solidFill>
                <a:latin typeface="Verdana"/>
                <a:cs typeface="Verdana"/>
              </a:rPr>
              <a:t> </a:t>
            </a:r>
            <a:r>
              <a:rPr sz="2750" spc="50" dirty="0">
                <a:solidFill>
                  <a:srgbClr val="332C2C"/>
                </a:solidFill>
                <a:latin typeface="Verdana"/>
                <a:cs typeface="Verdana"/>
              </a:rPr>
              <a:t>métodos</a:t>
            </a:r>
            <a:r>
              <a:rPr sz="2750" spc="-215" dirty="0">
                <a:solidFill>
                  <a:srgbClr val="332C2C"/>
                </a:solidFill>
                <a:latin typeface="Verdana"/>
                <a:cs typeface="Verdana"/>
              </a:rPr>
              <a:t> </a:t>
            </a:r>
            <a:r>
              <a:rPr sz="2750" spc="80" dirty="0">
                <a:solidFill>
                  <a:srgbClr val="332C2C"/>
                </a:solidFill>
                <a:latin typeface="Verdana"/>
                <a:cs typeface="Verdana"/>
              </a:rPr>
              <a:t>de</a:t>
            </a:r>
            <a:r>
              <a:rPr sz="2750" spc="-215" dirty="0">
                <a:solidFill>
                  <a:srgbClr val="332C2C"/>
                </a:solidFill>
                <a:latin typeface="Verdana"/>
                <a:cs typeface="Verdana"/>
              </a:rPr>
              <a:t> </a:t>
            </a:r>
            <a:r>
              <a:rPr sz="2750" dirty="0">
                <a:solidFill>
                  <a:srgbClr val="332C2C"/>
                </a:solidFill>
                <a:latin typeface="Verdana"/>
                <a:cs typeface="Verdana"/>
              </a:rPr>
              <a:t>búsqueda,</a:t>
            </a:r>
            <a:r>
              <a:rPr sz="2750" spc="-220" dirty="0">
                <a:solidFill>
                  <a:srgbClr val="332C2C"/>
                </a:solidFill>
                <a:latin typeface="Verdana"/>
                <a:cs typeface="Verdana"/>
              </a:rPr>
              <a:t> </a:t>
            </a:r>
            <a:r>
              <a:rPr sz="2750" spc="-10" dirty="0">
                <a:solidFill>
                  <a:srgbClr val="332C2C"/>
                </a:solidFill>
                <a:latin typeface="Verdana"/>
                <a:cs typeface="Verdana"/>
              </a:rPr>
              <a:t>su</a:t>
            </a:r>
            <a:r>
              <a:rPr sz="2750" spc="-215" dirty="0">
                <a:solidFill>
                  <a:srgbClr val="332C2C"/>
                </a:solidFill>
                <a:latin typeface="Verdana"/>
                <a:cs typeface="Verdana"/>
              </a:rPr>
              <a:t> </a:t>
            </a:r>
            <a:r>
              <a:rPr sz="2750" spc="40" dirty="0">
                <a:solidFill>
                  <a:srgbClr val="332C2C"/>
                </a:solidFill>
                <a:latin typeface="Verdana"/>
                <a:cs typeface="Verdana"/>
              </a:rPr>
              <a:t>capacidad </a:t>
            </a:r>
            <a:r>
              <a:rPr sz="2750" spc="-40" dirty="0">
                <a:solidFill>
                  <a:srgbClr val="332C2C"/>
                </a:solidFill>
                <a:latin typeface="Verdana"/>
                <a:cs typeface="Verdana"/>
              </a:rPr>
              <a:t>para</a:t>
            </a:r>
            <a:r>
              <a:rPr sz="2750" spc="-145" dirty="0">
                <a:solidFill>
                  <a:srgbClr val="332C2C"/>
                </a:solidFill>
                <a:latin typeface="Verdana"/>
                <a:cs typeface="Verdana"/>
              </a:rPr>
              <a:t> </a:t>
            </a:r>
            <a:r>
              <a:rPr sz="2750" dirty="0">
                <a:solidFill>
                  <a:srgbClr val="332C2C"/>
                </a:solidFill>
                <a:latin typeface="Verdana"/>
                <a:cs typeface="Verdana"/>
              </a:rPr>
              <a:t>encontrar</a:t>
            </a:r>
            <a:r>
              <a:rPr sz="2750" spc="-140" dirty="0">
                <a:solidFill>
                  <a:srgbClr val="332C2C"/>
                </a:solidFill>
                <a:latin typeface="Verdana"/>
                <a:cs typeface="Verdana"/>
              </a:rPr>
              <a:t> </a:t>
            </a:r>
            <a:r>
              <a:rPr sz="2750" dirty="0">
                <a:solidFill>
                  <a:srgbClr val="332C2C"/>
                </a:solidFill>
                <a:latin typeface="Verdana"/>
                <a:cs typeface="Verdana"/>
              </a:rPr>
              <a:t>soluciones</a:t>
            </a:r>
            <a:r>
              <a:rPr sz="2750" spc="-140" dirty="0">
                <a:solidFill>
                  <a:srgbClr val="332C2C"/>
                </a:solidFill>
                <a:latin typeface="Verdana"/>
                <a:cs typeface="Verdana"/>
              </a:rPr>
              <a:t> </a:t>
            </a:r>
            <a:r>
              <a:rPr sz="2750" dirty="0">
                <a:solidFill>
                  <a:srgbClr val="332C2C"/>
                </a:solidFill>
                <a:latin typeface="Verdana"/>
                <a:cs typeface="Verdana"/>
              </a:rPr>
              <a:t>óptimas</a:t>
            </a:r>
            <a:r>
              <a:rPr sz="2750" spc="-140" dirty="0">
                <a:solidFill>
                  <a:srgbClr val="332C2C"/>
                </a:solidFill>
                <a:latin typeface="Verdana"/>
                <a:cs typeface="Verdana"/>
              </a:rPr>
              <a:t> </a:t>
            </a:r>
            <a:r>
              <a:rPr sz="2750" spc="-155" dirty="0">
                <a:solidFill>
                  <a:srgbClr val="332C2C"/>
                </a:solidFill>
                <a:latin typeface="Verdana"/>
                <a:cs typeface="Verdana"/>
              </a:rPr>
              <a:t>y</a:t>
            </a:r>
            <a:r>
              <a:rPr sz="2750" spc="-140" dirty="0">
                <a:solidFill>
                  <a:srgbClr val="332C2C"/>
                </a:solidFill>
                <a:latin typeface="Verdana"/>
                <a:cs typeface="Verdana"/>
              </a:rPr>
              <a:t> </a:t>
            </a:r>
            <a:r>
              <a:rPr sz="2750" spc="-25" dirty="0">
                <a:solidFill>
                  <a:srgbClr val="332C2C"/>
                </a:solidFill>
                <a:latin typeface="Verdana"/>
                <a:cs typeface="Verdana"/>
              </a:rPr>
              <a:t>su </a:t>
            </a:r>
            <a:r>
              <a:rPr sz="2750" dirty="0">
                <a:solidFill>
                  <a:srgbClr val="332C2C"/>
                </a:solidFill>
                <a:latin typeface="Verdana"/>
                <a:cs typeface="Verdana"/>
              </a:rPr>
              <a:t>ﬂexibilidad</a:t>
            </a:r>
            <a:r>
              <a:rPr sz="2750" spc="-195" dirty="0">
                <a:solidFill>
                  <a:srgbClr val="332C2C"/>
                </a:solidFill>
                <a:latin typeface="Verdana"/>
                <a:cs typeface="Verdana"/>
              </a:rPr>
              <a:t> </a:t>
            </a:r>
            <a:r>
              <a:rPr sz="2750" spc="-35" dirty="0">
                <a:solidFill>
                  <a:srgbClr val="332C2C"/>
                </a:solidFill>
                <a:latin typeface="Verdana"/>
                <a:cs typeface="Verdana"/>
              </a:rPr>
              <a:t>al</a:t>
            </a:r>
            <a:r>
              <a:rPr sz="2750" spc="-190" dirty="0">
                <a:solidFill>
                  <a:srgbClr val="332C2C"/>
                </a:solidFill>
                <a:latin typeface="Verdana"/>
                <a:cs typeface="Verdana"/>
              </a:rPr>
              <a:t> </a:t>
            </a:r>
            <a:r>
              <a:rPr sz="2750" spc="-20" dirty="0">
                <a:solidFill>
                  <a:srgbClr val="332C2C"/>
                </a:solidFill>
                <a:latin typeface="Verdana"/>
                <a:cs typeface="Verdana"/>
              </a:rPr>
              <a:t>utilizar</a:t>
            </a:r>
            <a:r>
              <a:rPr sz="2750" spc="-190" dirty="0">
                <a:solidFill>
                  <a:srgbClr val="332C2C"/>
                </a:solidFill>
                <a:latin typeface="Verdana"/>
                <a:cs typeface="Verdana"/>
              </a:rPr>
              <a:t> </a:t>
            </a:r>
            <a:r>
              <a:rPr sz="2750" spc="-10" dirty="0">
                <a:solidFill>
                  <a:srgbClr val="332C2C"/>
                </a:solidFill>
                <a:latin typeface="Verdana"/>
                <a:cs typeface="Verdana"/>
              </a:rPr>
              <a:t>diferentes</a:t>
            </a:r>
            <a:r>
              <a:rPr sz="2750" spc="-190" dirty="0">
                <a:solidFill>
                  <a:srgbClr val="332C2C"/>
                </a:solidFill>
                <a:latin typeface="Verdana"/>
                <a:cs typeface="Verdana"/>
              </a:rPr>
              <a:t> </a:t>
            </a:r>
            <a:r>
              <a:rPr sz="2750" spc="-10" dirty="0">
                <a:solidFill>
                  <a:srgbClr val="332C2C"/>
                </a:solidFill>
                <a:latin typeface="Verdana"/>
                <a:cs typeface="Verdana"/>
              </a:rPr>
              <a:t>funciones </a:t>
            </a:r>
            <a:r>
              <a:rPr sz="2750" spc="-45" dirty="0">
                <a:solidFill>
                  <a:srgbClr val="332C2C"/>
                </a:solidFill>
                <a:latin typeface="Verdana"/>
                <a:cs typeface="Verdana"/>
              </a:rPr>
              <a:t>heurísticas.</a:t>
            </a:r>
            <a:r>
              <a:rPr sz="2750" spc="-225" dirty="0">
                <a:solidFill>
                  <a:srgbClr val="332C2C"/>
                </a:solidFill>
                <a:latin typeface="Verdana"/>
                <a:cs typeface="Verdana"/>
              </a:rPr>
              <a:t> </a:t>
            </a:r>
            <a:r>
              <a:rPr sz="2750" spc="-10" dirty="0">
                <a:solidFill>
                  <a:srgbClr val="332C2C"/>
                </a:solidFill>
                <a:latin typeface="Verdana"/>
                <a:cs typeface="Verdana"/>
              </a:rPr>
              <a:t>Esto</a:t>
            </a:r>
            <a:r>
              <a:rPr sz="2750" spc="-220" dirty="0">
                <a:solidFill>
                  <a:srgbClr val="332C2C"/>
                </a:solidFill>
                <a:latin typeface="Verdana"/>
                <a:cs typeface="Verdana"/>
              </a:rPr>
              <a:t> </a:t>
            </a:r>
            <a:r>
              <a:rPr sz="2750" dirty="0">
                <a:solidFill>
                  <a:srgbClr val="332C2C"/>
                </a:solidFill>
                <a:latin typeface="Verdana"/>
                <a:cs typeface="Verdana"/>
              </a:rPr>
              <a:t>lo</a:t>
            </a:r>
            <a:r>
              <a:rPr sz="2750" spc="-220" dirty="0">
                <a:solidFill>
                  <a:srgbClr val="332C2C"/>
                </a:solidFill>
                <a:latin typeface="Verdana"/>
                <a:cs typeface="Verdana"/>
              </a:rPr>
              <a:t> </a:t>
            </a:r>
            <a:r>
              <a:rPr sz="2750" dirty="0">
                <a:solidFill>
                  <a:srgbClr val="332C2C"/>
                </a:solidFill>
                <a:latin typeface="Verdana"/>
                <a:cs typeface="Verdana"/>
              </a:rPr>
              <a:t>convierte</a:t>
            </a:r>
            <a:r>
              <a:rPr sz="2750" spc="-220" dirty="0">
                <a:solidFill>
                  <a:srgbClr val="332C2C"/>
                </a:solidFill>
                <a:latin typeface="Verdana"/>
                <a:cs typeface="Verdana"/>
              </a:rPr>
              <a:t> </a:t>
            </a:r>
            <a:r>
              <a:rPr sz="2750" spc="65" dirty="0">
                <a:solidFill>
                  <a:srgbClr val="332C2C"/>
                </a:solidFill>
                <a:latin typeface="Verdana"/>
                <a:cs typeface="Verdana"/>
              </a:rPr>
              <a:t>en</a:t>
            </a:r>
            <a:r>
              <a:rPr sz="2750" spc="-225" dirty="0">
                <a:solidFill>
                  <a:srgbClr val="332C2C"/>
                </a:solidFill>
                <a:latin typeface="Verdana"/>
                <a:cs typeface="Verdana"/>
              </a:rPr>
              <a:t> </a:t>
            </a:r>
            <a:r>
              <a:rPr sz="2750" spc="35" dirty="0">
                <a:solidFill>
                  <a:srgbClr val="332C2C"/>
                </a:solidFill>
                <a:latin typeface="Verdana"/>
                <a:cs typeface="Verdana"/>
              </a:rPr>
              <a:t>una</a:t>
            </a:r>
            <a:endParaRPr sz="2750">
              <a:latin typeface="Verdana"/>
              <a:cs typeface="Verdana"/>
            </a:endParaRPr>
          </a:p>
        </p:txBody>
      </p:sp>
      <p:sp>
        <p:nvSpPr>
          <p:cNvPr id="15" name="object 15"/>
          <p:cNvSpPr txBox="1"/>
          <p:nvPr/>
        </p:nvSpPr>
        <p:spPr>
          <a:xfrm>
            <a:off x="8405253" y="5967450"/>
            <a:ext cx="1226820" cy="874394"/>
          </a:xfrm>
          <a:prstGeom prst="rect">
            <a:avLst/>
          </a:prstGeom>
        </p:spPr>
        <p:txBody>
          <a:bodyPr vert="horz" wrap="square" lIns="0" tIns="3810" rIns="0" bIns="0" rtlCol="0">
            <a:spAutoFit/>
          </a:bodyPr>
          <a:lstStyle/>
          <a:p>
            <a:pPr marL="12700" marR="5080">
              <a:lnSpc>
                <a:spcPct val="102299"/>
              </a:lnSpc>
              <a:spcBef>
                <a:spcPts val="30"/>
              </a:spcBef>
            </a:pPr>
            <a:r>
              <a:rPr sz="2750" spc="55" dirty="0">
                <a:solidFill>
                  <a:srgbClr val="332C2C"/>
                </a:solidFill>
                <a:latin typeface="Verdana"/>
                <a:cs typeface="Verdana"/>
              </a:rPr>
              <a:t>opción de</a:t>
            </a:r>
            <a:endParaRPr sz="2750">
              <a:latin typeface="Verdana"/>
              <a:cs typeface="Verdana"/>
            </a:endParaRPr>
          </a:p>
        </p:txBody>
      </p:sp>
      <p:sp>
        <p:nvSpPr>
          <p:cNvPr id="16" name="object 16"/>
          <p:cNvSpPr txBox="1"/>
          <p:nvPr/>
        </p:nvSpPr>
        <p:spPr>
          <a:xfrm>
            <a:off x="11375998" y="5967450"/>
            <a:ext cx="4232910" cy="874394"/>
          </a:xfrm>
          <a:prstGeom prst="rect">
            <a:avLst/>
          </a:prstGeom>
        </p:spPr>
        <p:txBody>
          <a:bodyPr vert="horz" wrap="square" lIns="0" tIns="3810" rIns="0" bIns="0" rtlCol="0">
            <a:spAutoFit/>
          </a:bodyPr>
          <a:lstStyle/>
          <a:p>
            <a:pPr marL="970915" marR="5080" indent="-958850">
              <a:lnSpc>
                <a:spcPct val="102299"/>
              </a:lnSpc>
              <a:spcBef>
                <a:spcPts val="30"/>
              </a:spcBef>
            </a:pPr>
            <a:r>
              <a:rPr sz="2750" spc="-40" dirty="0">
                <a:solidFill>
                  <a:srgbClr val="332C2C"/>
                </a:solidFill>
                <a:latin typeface="Verdana"/>
                <a:cs typeface="Verdana"/>
              </a:rPr>
              <a:t>para</a:t>
            </a:r>
            <a:r>
              <a:rPr sz="2750" spc="-210" dirty="0">
                <a:solidFill>
                  <a:srgbClr val="332C2C"/>
                </a:solidFill>
                <a:latin typeface="Verdana"/>
                <a:cs typeface="Verdana"/>
              </a:rPr>
              <a:t> </a:t>
            </a:r>
            <a:r>
              <a:rPr sz="2750" spc="-60" dirty="0">
                <a:solidFill>
                  <a:srgbClr val="332C2C"/>
                </a:solidFill>
                <a:latin typeface="Verdana"/>
                <a:cs typeface="Verdana"/>
              </a:rPr>
              <a:t>resolver</a:t>
            </a:r>
            <a:r>
              <a:rPr sz="2750" spc="-210" dirty="0">
                <a:solidFill>
                  <a:srgbClr val="332C2C"/>
                </a:solidFill>
                <a:latin typeface="Verdana"/>
                <a:cs typeface="Verdana"/>
              </a:rPr>
              <a:t> </a:t>
            </a:r>
            <a:r>
              <a:rPr sz="2750" spc="-10" dirty="0">
                <a:solidFill>
                  <a:srgbClr val="332C2C"/>
                </a:solidFill>
                <a:latin typeface="Verdana"/>
                <a:cs typeface="Verdana"/>
              </a:rPr>
              <a:t>problemas complejos.</a:t>
            </a:r>
            <a:endParaRPr sz="2750">
              <a:latin typeface="Verdana"/>
              <a:cs typeface="Verdana"/>
            </a:endParaRPr>
          </a:p>
        </p:txBody>
      </p:sp>
      <p:sp>
        <p:nvSpPr>
          <p:cNvPr id="17" name="object 17"/>
          <p:cNvSpPr txBox="1">
            <a:spLocks noGrp="1"/>
          </p:cNvSpPr>
          <p:nvPr>
            <p:ph type="title"/>
          </p:nvPr>
        </p:nvSpPr>
        <p:spPr>
          <a:prstGeom prst="rect">
            <a:avLst/>
          </a:prstGeom>
        </p:spPr>
        <p:txBody>
          <a:bodyPr vert="horz" wrap="square" lIns="0" tIns="363708" rIns="0" bIns="0" rtlCol="0">
            <a:spAutoFit/>
          </a:bodyPr>
          <a:lstStyle/>
          <a:p>
            <a:pPr marL="7526020">
              <a:lnSpc>
                <a:spcPct val="100000"/>
              </a:lnSpc>
              <a:spcBef>
                <a:spcPts val="125"/>
              </a:spcBef>
            </a:pPr>
            <a:r>
              <a:rPr sz="5600" spc="-215" dirty="0"/>
              <a:t>Ventajas</a:t>
            </a:r>
            <a:r>
              <a:rPr sz="5600" spc="-245" dirty="0"/>
              <a:t> </a:t>
            </a:r>
            <a:r>
              <a:rPr sz="5600" spc="-135" dirty="0"/>
              <a:t>del</a:t>
            </a:r>
            <a:r>
              <a:rPr sz="5600" spc="-245" dirty="0"/>
              <a:t> </a:t>
            </a:r>
            <a:r>
              <a:rPr sz="5600" spc="-204" dirty="0"/>
              <a:t>Algoritmo</a:t>
            </a:r>
            <a:r>
              <a:rPr sz="5600" spc="-245" dirty="0"/>
              <a:t> </a:t>
            </a:r>
            <a:r>
              <a:rPr sz="5600" spc="-605" dirty="0"/>
              <a:t>A*</a:t>
            </a:r>
            <a:endParaRPr sz="5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36"/>
              <a:ext cx="5095874" cy="5095874"/>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08"/>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13245084" y="3503231"/>
            <a:ext cx="2131060" cy="343801"/>
          </a:xfrm>
          <a:prstGeom prst="rect">
            <a:avLst/>
          </a:prstGeom>
        </p:spPr>
      </p:pic>
      <p:pic>
        <p:nvPicPr>
          <p:cNvPr id="9" name="object 9"/>
          <p:cNvPicPr/>
          <p:nvPr/>
        </p:nvPicPr>
        <p:blipFill>
          <a:blip r:embed="rId4" cstate="print"/>
          <a:stretch>
            <a:fillRect/>
          </a:stretch>
        </p:blipFill>
        <p:spPr>
          <a:xfrm>
            <a:off x="9714407" y="3931856"/>
            <a:ext cx="1972856" cy="343801"/>
          </a:xfrm>
          <a:prstGeom prst="rect">
            <a:avLst/>
          </a:prstGeom>
        </p:spPr>
      </p:pic>
      <p:pic>
        <p:nvPicPr>
          <p:cNvPr id="10" name="object 10"/>
          <p:cNvPicPr/>
          <p:nvPr/>
        </p:nvPicPr>
        <p:blipFill>
          <a:blip r:embed="rId5" cstate="print"/>
          <a:stretch>
            <a:fillRect/>
          </a:stretch>
        </p:blipFill>
        <p:spPr>
          <a:xfrm>
            <a:off x="11222456" y="4777790"/>
            <a:ext cx="1665757" cy="277672"/>
          </a:xfrm>
          <a:prstGeom prst="rect">
            <a:avLst/>
          </a:prstGeom>
        </p:spPr>
      </p:pic>
      <p:pic>
        <p:nvPicPr>
          <p:cNvPr id="11" name="object 11"/>
          <p:cNvPicPr/>
          <p:nvPr/>
        </p:nvPicPr>
        <p:blipFill>
          <a:blip r:embed="rId6" cstate="print"/>
          <a:stretch>
            <a:fillRect/>
          </a:stretch>
        </p:blipFill>
        <p:spPr>
          <a:xfrm>
            <a:off x="8434089" y="5627306"/>
            <a:ext cx="1981294" cy="342087"/>
          </a:xfrm>
          <a:prstGeom prst="rect">
            <a:avLst/>
          </a:prstGeom>
        </p:spPr>
      </p:pic>
      <p:pic>
        <p:nvPicPr>
          <p:cNvPr id="12" name="object 12"/>
          <p:cNvPicPr/>
          <p:nvPr/>
        </p:nvPicPr>
        <p:blipFill>
          <a:blip r:embed="rId7" cstate="print"/>
          <a:stretch>
            <a:fillRect/>
          </a:stretch>
        </p:blipFill>
        <p:spPr>
          <a:xfrm>
            <a:off x="12382017" y="6055931"/>
            <a:ext cx="1870303" cy="343801"/>
          </a:xfrm>
          <a:prstGeom prst="rect">
            <a:avLst/>
          </a:prstGeom>
        </p:spPr>
      </p:pic>
      <p:sp>
        <p:nvSpPr>
          <p:cNvPr id="13" name="object 13"/>
          <p:cNvSpPr txBox="1"/>
          <p:nvPr/>
        </p:nvSpPr>
        <p:spPr>
          <a:xfrm>
            <a:off x="8405203" y="3414751"/>
            <a:ext cx="6831330" cy="3427095"/>
          </a:xfrm>
          <a:prstGeom prst="rect">
            <a:avLst/>
          </a:prstGeom>
        </p:spPr>
        <p:txBody>
          <a:bodyPr vert="horz" wrap="square" lIns="0" tIns="13335" rIns="0" bIns="0" rtlCol="0">
            <a:spAutoFit/>
          </a:bodyPr>
          <a:lstStyle/>
          <a:p>
            <a:pPr marL="12700">
              <a:lnSpc>
                <a:spcPct val="100000"/>
              </a:lnSpc>
              <a:spcBef>
                <a:spcPts val="105"/>
              </a:spcBef>
            </a:pPr>
            <a:r>
              <a:rPr sz="2750" dirty="0">
                <a:solidFill>
                  <a:srgbClr val="332C2C"/>
                </a:solidFill>
                <a:latin typeface="Verdana"/>
                <a:cs typeface="Verdana"/>
              </a:rPr>
              <a:t>El</a:t>
            </a:r>
            <a:r>
              <a:rPr sz="2750" spc="-155" dirty="0">
                <a:solidFill>
                  <a:srgbClr val="332C2C"/>
                </a:solidFill>
                <a:latin typeface="Verdana"/>
                <a:cs typeface="Verdana"/>
              </a:rPr>
              <a:t> </a:t>
            </a:r>
            <a:r>
              <a:rPr sz="2750" dirty="0">
                <a:solidFill>
                  <a:srgbClr val="332C2C"/>
                </a:solidFill>
                <a:latin typeface="Verdana"/>
                <a:cs typeface="Verdana"/>
              </a:rPr>
              <a:t>algoritmo</a:t>
            </a:r>
            <a:r>
              <a:rPr sz="2750" spc="-150" dirty="0">
                <a:solidFill>
                  <a:srgbClr val="332C2C"/>
                </a:solidFill>
                <a:latin typeface="Verdana"/>
                <a:cs typeface="Verdana"/>
              </a:rPr>
              <a:t> </a:t>
            </a:r>
            <a:r>
              <a:rPr sz="2750" spc="-434" dirty="0">
                <a:solidFill>
                  <a:srgbClr val="332C2C"/>
                </a:solidFill>
                <a:latin typeface="Verdana"/>
                <a:cs typeface="Verdana"/>
              </a:rPr>
              <a:t>A*</a:t>
            </a:r>
            <a:r>
              <a:rPr sz="2750" spc="-155" dirty="0">
                <a:solidFill>
                  <a:srgbClr val="332C2C"/>
                </a:solidFill>
                <a:latin typeface="Verdana"/>
                <a:cs typeface="Verdana"/>
              </a:rPr>
              <a:t> </a:t>
            </a:r>
            <a:r>
              <a:rPr sz="2750" spc="-50" dirty="0">
                <a:solidFill>
                  <a:srgbClr val="332C2C"/>
                </a:solidFill>
                <a:latin typeface="Verdana"/>
                <a:cs typeface="Verdana"/>
              </a:rPr>
              <a:t>se</a:t>
            </a:r>
            <a:r>
              <a:rPr sz="2750" spc="-150" dirty="0">
                <a:solidFill>
                  <a:srgbClr val="332C2C"/>
                </a:solidFill>
                <a:latin typeface="Verdana"/>
                <a:cs typeface="Verdana"/>
              </a:rPr>
              <a:t> </a:t>
            </a:r>
            <a:r>
              <a:rPr sz="2750" spc="-10" dirty="0">
                <a:solidFill>
                  <a:srgbClr val="332C2C"/>
                </a:solidFill>
                <a:latin typeface="Verdana"/>
                <a:cs typeface="Verdana"/>
              </a:rPr>
              <a:t>utiliza</a:t>
            </a:r>
            <a:r>
              <a:rPr sz="2750" spc="-155" dirty="0">
                <a:solidFill>
                  <a:srgbClr val="332C2C"/>
                </a:solidFill>
                <a:latin typeface="Verdana"/>
                <a:cs typeface="Verdana"/>
              </a:rPr>
              <a:t> </a:t>
            </a:r>
            <a:r>
              <a:rPr sz="2750" spc="40" dirty="0">
                <a:solidFill>
                  <a:srgbClr val="332C2C"/>
                </a:solidFill>
                <a:latin typeface="Verdana"/>
                <a:cs typeface="Verdana"/>
              </a:rPr>
              <a:t>en</a:t>
            </a:r>
            <a:endParaRPr sz="2750">
              <a:latin typeface="Verdana"/>
              <a:cs typeface="Verdana"/>
            </a:endParaRPr>
          </a:p>
          <a:p>
            <a:pPr marL="12700" marR="5080">
              <a:lnSpc>
                <a:spcPct val="101499"/>
              </a:lnSpc>
              <a:spcBef>
                <a:spcPts val="25"/>
              </a:spcBef>
              <a:tabLst>
                <a:tab pos="3391535" algn="l"/>
                <a:tab pos="4570730" algn="l"/>
              </a:tabLst>
            </a:pPr>
            <a:r>
              <a:rPr sz="2750" spc="-40" dirty="0">
                <a:solidFill>
                  <a:srgbClr val="332C2C"/>
                </a:solidFill>
                <a:latin typeface="Verdana"/>
                <a:cs typeface="Verdana"/>
              </a:rPr>
              <a:t>para</a:t>
            </a:r>
            <a:r>
              <a:rPr sz="2750" spc="-220" dirty="0">
                <a:solidFill>
                  <a:srgbClr val="332C2C"/>
                </a:solidFill>
                <a:latin typeface="Verdana"/>
                <a:cs typeface="Verdana"/>
              </a:rPr>
              <a:t> </a:t>
            </a:r>
            <a:r>
              <a:rPr sz="2750" spc="-25" dirty="0">
                <a:solidFill>
                  <a:srgbClr val="332C2C"/>
                </a:solidFill>
                <a:latin typeface="Verdana"/>
                <a:cs typeface="Verdana"/>
              </a:rPr>
              <a:t>el</a:t>
            </a:r>
            <a:r>
              <a:rPr sz="2750" dirty="0">
                <a:solidFill>
                  <a:srgbClr val="332C2C"/>
                </a:solidFill>
                <a:latin typeface="Verdana"/>
                <a:cs typeface="Verdana"/>
              </a:rPr>
              <a:t>	</a:t>
            </a:r>
            <a:r>
              <a:rPr sz="2750" spc="80" dirty="0">
                <a:solidFill>
                  <a:srgbClr val="332C2C"/>
                </a:solidFill>
                <a:latin typeface="Verdana"/>
                <a:cs typeface="Verdana"/>
              </a:rPr>
              <a:t>de</a:t>
            </a:r>
            <a:r>
              <a:rPr sz="2750" spc="-229" dirty="0">
                <a:solidFill>
                  <a:srgbClr val="332C2C"/>
                </a:solidFill>
                <a:latin typeface="Verdana"/>
                <a:cs typeface="Verdana"/>
              </a:rPr>
              <a:t> </a:t>
            </a:r>
            <a:r>
              <a:rPr sz="2750" spc="-25" dirty="0">
                <a:solidFill>
                  <a:srgbClr val="332C2C"/>
                </a:solidFill>
                <a:latin typeface="Verdana"/>
                <a:cs typeface="Verdana"/>
              </a:rPr>
              <a:t>personajes</a:t>
            </a:r>
            <a:r>
              <a:rPr sz="2750" spc="-220" dirty="0">
                <a:solidFill>
                  <a:srgbClr val="332C2C"/>
                </a:solidFill>
                <a:latin typeface="Verdana"/>
                <a:cs typeface="Verdana"/>
              </a:rPr>
              <a:t> </a:t>
            </a:r>
            <a:r>
              <a:rPr sz="2750" spc="55" dirty="0">
                <a:solidFill>
                  <a:srgbClr val="332C2C"/>
                </a:solidFill>
                <a:latin typeface="Verdana"/>
                <a:cs typeface="Verdana"/>
              </a:rPr>
              <a:t>no </a:t>
            </a:r>
            <a:r>
              <a:rPr sz="2750" dirty="0">
                <a:solidFill>
                  <a:srgbClr val="332C2C"/>
                </a:solidFill>
                <a:latin typeface="Verdana"/>
                <a:cs typeface="Verdana"/>
              </a:rPr>
              <a:t>jugables</a:t>
            </a:r>
            <a:r>
              <a:rPr sz="2750" spc="-220" dirty="0">
                <a:solidFill>
                  <a:srgbClr val="332C2C"/>
                </a:solidFill>
                <a:latin typeface="Verdana"/>
                <a:cs typeface="Verdana"/>
              </a:rPr>
              <a:t> </a:t>
            </a:r>
            <a:r>
              <a:rPr sz="2750" spc="-120" dirty="0">
                <a:solidFill>
                  <a:srgbClr val="332C2C"/>
                </a:solidFill>
                <a:latin typeface="Verdana"/>
                <a:cs typeface="Verdana"/>
              </a:rPr>
              <a:t>(NPCs).</a:t>
            </a:r>
            <a:r>
              <a:rPr sz="2750" spc="-220" dirty="0">
                <a:solidFill>
                  <a:srgbClr val="332C2C"/>
                </a:solidFill>
                <a:latin typeface="Verdana"/>
                <a:cs typeface="Verdana"/>
              </a:rPr>
              <a:t> </a:t>
            </a:r>
            <a:r>
              <a:rPr sz="2750" spc="55" dirty="0">
                <a:solidFill>
                  <a:srgbClr val="332C2C"/>
                </a:solidFill>
                <a:latin typeface="Verdana"/>
                <a:cs typeface="Verdana"/>
              </a:rPr>
              <a:t>Permite</a:t>
            </a:r>
            <a:r>
              <a:rPr sz="2750" spc="-215" dirty="0">
                <a:solidFill>
                  <a:srgbClr val="332C2C"/>
                </a:solidFill>
                <a:latin typeface="Verdana"/>
                <a:cs typeface="Verdana"/>
              </a:rPr>
              <a:t> </a:t>
            </a:r>
            <a:r>
              <a:rPr sz="2750" spc="-40" dirty="0">
                <a:solidFill>
                  <a:srgbClr val="332C2C"/>
                </a:solidFill>
                <a:latin typeface="Verdana"/>
                <a:cs typeface="Verdana"/>
              </a:rPr>
              <a:t>a</a:t>
            </a:r>
            <a:r>
              <a:rPr sz="2750" spc="-220" dirty="0">
                <a:solidFill>
                  <a:srgbClr val="332C2C"/>
                </a:solidFill>
                <a:latin typeface="Verdana"/>
                <a:cs typeface="Verdana"/>
              </a:rPr>
              <a:t> </a:t>
            </a:r>
            <a:r>
              <a:rPr sz="2750" spc="-35" dirty="0">
                <a:solidFill>
                  <a:srgbClr val="332C2C"/>
                </a:solidFill>
                <a:latin typeface="Verdana"/>
                <a:cs typeface="Verdana"/>
              </a:rPr>
              <a:t>los</a:t>
            </a:r>
            <a:r>
              <a:rPr sz="2750" spc="-220" dirty="0">
                <a:solidFill>
                  <a:srgbClr val="332C2C"/>
                </a:solidFill>
                <a:latin typeface="Verdana"/>
                <a:cs typeface="Verdana"/>
              </a:rPr>
              <a:t> </a:t>
            </a:r>
            <a:r>
              <a:rPr sz="2750" spc="65" dirty="0">
                <a:solidFill>
                  <a:srgbClr val="332C2C"/>
                </a:solidFill>
                <a:latin typeface="Verdana"/>
                <a:cs typeface="Verdana"/>
              </a:rPr>
              <a:t>NPCs </a:t>
            </a:r>
            <a:r>
              <a:rPr sz="2750" dirty="0">
                <a:solidFill>
                  <a:srgbClr val="332C2C"/>
                </a:solidFill>
                <a:latin typeface="Verdana"/>
                <a:cs typeface="Verdana"/>
              </a:rPr>
              <a:t>encontrar</a:t>
            </a:r>
            <a:r>
              <a:rPr sz="2750" spc="-185" dirty="0">
                <a:solidFill>
                  <a:srgbClr val="332C2C"/>
                </a:solidFill>
                <a:latin typeface="Verdana"/>
                <a:cs typeface="Verdana"/>
              </a:rPr>
              <a:t> </a:t>
            </a:r>
            <a:r>
              <a:rPr sz="2750" spc="-20" dirty="0">
                <a:solidFill>
                  <a:srgbClr val="332C2C"/>
                </a:solidFill>
                <a:latin typeface="Verdana"/>
                <a:cs typeface="Verdana"/>
              </a:rPr>
              <a:t>rutas</a:t>
            </a:r>
            <a:r>
              <a:rPr sz="2750" dirty="0">
                <a:solidFill>
                  <a:srgbClr val="332C2C"/>
                </a:solidFill>
                <a:latin typeface="Verdana"/>
                <a:cs typeface="Verdana"/>
              </a:rPr>
              <a:t>		</a:t>
            </a:r>
            <a:r>
              <a:rPr sz="2750" spc="-155" dirty="0">
                <a:solidFill>
                  <a:srgbClr val="332C2C"/>
                </a:solidFill>
                <a:latin typeface="Verdana"/>
                <a:cs typeface="Verdana"/>
              </a:rPr>
              <a:t>y</a:t>
            </a:r>
            <a:r>
              <a:rPr sz="2750" spc="-225" dirty="0">
                <a:solidFill>
                  <a:srgbClr val="332C2C"/>
                </a:solidFill>
                <a:latin typeface="Verdana"/>
                <a:cs typeface="Verdana"/>
              </a:rPr>
              <a:t> </a:t>
            </a:r>
            <a:r>
              <a:rPr sz="2750" spc="-55" dirty="0">
                <a:solidFill>
                  <a:srgbClr val="332C2C"/>
                </a:solidFill>
                <a:latin typeface="Verdana"/>
                <a:cs typeface="Verdana"/>
              </a:rPr>
              <a:t>realistas</a:t>
            </a:r>
            <a:r>
              <a:rPr sz="2750" spc="-220" dirty="0">
                <a:solidFill>
                  <a:srgbClr val="332C2C"/>
                </a:solidFill>
                <a:latin typeface="Verdana"/>
                <a:cs typeface="Verdana"/>
              </a:rPr>
              <a:t> </a:t>
            </a:r>
            <a:r>
              <a:rPr sz="2750" spc="40" dirty="0">
                <a:solidFill>
                  <a:srgbClr val="332C2C"/>
                </a:solidFill>
                <a:latin typeface="Verdana"/>
                <a:cs typeface="Verdana"/>
              </a:rPr>
              <a:t>en </a:t>
            </a:r>
            <a:r>
              <a:rPr sz="2750" dirty="0">
                <a:solidFill>
                  <a:srgbClr val="332C2C"/>
                </a:solidFill>
                <a:latin typeface="Verdana"/>
                <a:cs typeface="Verdana"/>
              </a:rPr>
              <a:t>entornos</a:t>
            </a:r>
            <a:r>
              <a:rPr sz="2750" spc="-140" dirty="0">
                <a:solidFill>
                  <a:srgbClr val="332C2C"/>
                </a:solidFill>
                <a:latin typeface="Verdana"/>
                <a:cs typeface="Verdana"/>
              </a:rPr>
              <a:t> </a:t>
            </a:r>
            <a:r>
              <a:rPr sz="2750" spc="-25" dirty="0">
                <a:solidFill>
                  <a:srgbClr val="332C2C"/>
                </a:solidFill>
                <a:latin typeface="Verdana"/>
                <a:cs typeface="Verdana"/>
              </a:rPr>
              <a:t>complejos,</a:t>
            </a:r>
            <a:r>
              <a:rPr sz="2750" spc="-135" dirty="0">
                <a:solidFill>
                  <a:srgbClr val="332C2C"/>
                </a:solidFill>
                <a:latin typeface="Verdana"/>
                <a:cs typeface="Verdana"/>
              </a:rPr>
              <a:t> </a:t>
            </a:r>
            <a:r>
              <a:rPr sz="2750" dirty="0">
                <a:solidFill>
                  <a:srgbClr val="332C2C"/>
                </a:solidFill>
                <a:latin typeface="Verdana"/>
                <a:cs typeface="Verdana"/>
              </a:rPr>
              <a:t>mejorando</a:t>
            </a:r>
            <a:r>
              <a:rPr sz="2750" spc="-140" dirty="0">
                <a:solidFill>
                  <a:srgbClr val="332C2C"/>
                </a:solidFill>
                <a:latin typeface="Verdana"/>
                <a:cs typeface="Verdana"/>
              </a:rPr>
              <a:t> </a:t>
            </a:r>
            <a:r>
              <a:rPr sz="2750" spc="-25" dirty="0">
                <a:solidFill>
                  <a:srgbClr val="332C2C"/>
                </a:solidFill>
                <a:latin typeface="Verdana"/>
                <a:cs typeface="Verdana"/>
              </a:rPr>
              <a:t>la</a:t>
            </a:r>
            <a:endParaRPr sz="2750">
              <a:latin typeface="Verdana"/>
              <a:cs typeface="Verdana"/>
            </a:endParaRPr>
          </a:p>
          <a:p>
            <a:pPr marL="12700" marR="335915" indent="2106930">
              <a:lnSpc>
                <a:spcPts val="3379"/>
              </a:lnSpc>
              <a:spcBef>
                <a:spcPts val="10"/>
              </a:spcBef>
              <a:tabLst>
                <a:tab pos="5939155" algn="l"/>
              </a:tabLst>
            </a:pPr>
            <a:r>
              <a:rPr sz="2750" dirty="0">
                <a:solidFill>
                  <a:srgbClr val="332C2C"/>
                </a:solidFill>
                <a:latin typeface="Verdana"/>
                <a:cs typeface="Verdana"/>
              </a:rPr>
              <a:t>del</a:t>
            </a:r>
            <a:r>
              <a:rPr sz="2750" spc="-140" dirty="0">
                <a:solidFill>
                  <a:srgbClr val="332C2C"/>
                </a:solidFill>
                <a:latin typeface="Verdana"/>
                <a:cs typeface="Verdana"/>
              </a:rPr>
              <a:t> </a:t>
            </a:r>
            <a:r>
              <a:rPr sz="2750" dirty="0">
                <a:solidFill>
                  <a:srgbClr val="332C2C"/>
                </a:solidFill>
                <a:latin typeface="Verdana"/>
                <a:cs typeface="Verdana"/>
              </a:rPr>
              <a:t>jugador</a:t>
            </a:r>
            <a:r>
              <a:rPr sz="2750" spc="-140" dirty="0">
                <a:solidFill>
                  <a:srgbClr val="332C2C"/>
                </a:solidFill>
                <a:latin typeface="Verdana"/>
                <a:cs typeface="Verdana"/>
              </a:rPr>
              <a:t> </a:t>
            </a:r>
            <a:r>
              <a:rPr sz="2750" spc="50" dirty="0">
                <a:solidFill>
                  <a:srgbClr val="332C2C"/>
                </a:solidFill>
                <a:latin typeface="Verdana"/>
                <a:cs typeface="Verdana"/>
              </a:rPr>
              <a:t>mediante</a:t>
            </a:r>
            <a:r>
              <a:rPr sz="2750" spc="-140" dirty="0">
                <a:solidFill>
                  <a:srgbClr val="332C2C"/>
                </a:solidFill>
                <a:latin typeface="Verdana"/>
                <a:cs typeface="Verdana"/>
              </a:rPr>
              <a:t> </a:t>
            </a:r>
            <a:r>
              <a:rPr sz="2750" spc="85" dirty="0">
                <a:solidFill>
                  <a:srgbClr val="332C2C"/>
                </a:solidFill>
                <a:latin typeface="Verdana"/>
                <a:cs typeface="Verdana"/>
              </a:rPr>
              <a:t>un </a:t>
            </a:r>
            <a:r>
              <a:rPr sz="2750" spc="60" dirty="0">
                <a:solidFill>
                  <a:srgbClr val="332C2C"/>
                </a:solidFill>
                <a:latin typeface="Verdana"/>
                <a:cs typeface="Verdana"/>
              </a:rPr>
              <a:t>comportamiento</a:t>
            </a:r>
            <a:r>
              <a:rPr sz="2750" spc="-235" dirty="0">
                <a:solidFill>
                  <a:srgbClr val="332C2C"/>
                </a:solidFill>
                <a:latin typeface="Verdana"/>
                <a:cs typeface="Verdana"/>
              </a:rPr>
              <a:t> </a:t>
            </a:r>
            <a:r>
              <a:rPr sz="2750" spc="-25" dirty="0">
                <a:solidFill>
                  <a:srgbClr val="332C2C"/>
                </a:solidFill>
                <a:latin typeface="Verdana"/>
                <a:cs typeface="Verdana"/>
              </a:rPr>
              <a:t>más</a:t>
            </a:r>
            <a:r>
              <a:rPr sz="2750" dirty="0">
                <a:solidFill>
                  <a:srgbClr val="332C2C"/>
                </a:solidFill>
                <a:latin typeface="Verdana"/>
                <a:cs typeface="Verdana"/>
              </a:rPr>
              <a:t>	</a:t>
            </a:r>
            <a:r>
              <a:rPr sz="2750" spc="-50" dirty="0">
                <a:solidFill>
                  <a:srgbClr val="332C2C"/>
                </a:solidFill>
                <a:latin typeface="Verdana"/>
                <a:cs typeface="Verdana"/>
              </a:rPr>
              <a:t>y </a:t>
            </a:r>
            <a:r>
              <a:rPr sz="2750" spc="-10" dirty="0">
                <a:solidFill>
                  <a:srgbClr val="332C2C"/>
                </a:solidFill>
                <a:latin typeface="Verdana"/>
                <a:cs typeface="Verdana"/>
              </a:rPr>
              <a:t>adaptativo.</a:t>
            </a:r>
            <a:endParaRPr sz="2750">
              <a:latin typeface="Verdana"/>
              <a:cs typeface="Verdana"/>
            </a:endParaRPr>
          </a:p>
        </p:txBody>
      </p:sp>
      <p:sp>
        <p:nvSpPr>
          <p:cNvPr id="14" name="object 14"/>
          <p:cNvSpPr txBox="1">
            <a:spLocks noGrp="1"/>
          </p:cNvSpPr>
          <p:nvPr>
            <p:ph type="title"/>
          </p:nvPr>
        </p:nvSpPr>
        <p:spPr>
          <a:prstGeom prst="rect">
            <a:avLst/>
          </a:prstGeom>
        </p:spPr>
        <p:txBody>
          <a:bodyPr vert="horz" wrap="square" lIns="0" tIns="379583" rIns="0" bIns="0" rtlCol="0">
            <a:spAutoFit/>
          </a:bodyPr>
          <a:lstStyle/>
          <a:p>
            <a:pPr marL="7529830">
              <a:lnSpc>
                <a:spcPct val="100000"/>
              </a:lnSpc>
              <a:spcBef>
                <a:spcPts val="100"/>
              </a:spcBef>
            </a:pPr>
            <a:r>
              <a:rPr sz="5100" spc="-170" dirty="0"/>
              <a:t>Aplicaciones</a:t>
            </a:r>
            <a:r>
              <a:rPr sz="5100" spc="-229" dirty="0"/>
              <a:t> </a:t>
            </a:r>
            <a:r>
              <a:rPr sz="5100" spc="-200" dirty="0"/>
              <a:t>en</a:t>
            </a:r>
            <a:r>
              <a:rPr sz="5100" spc="-225" dirty="0"/>
              <a:t> </a:t>
            </a:r>
            <a:r>
              <a:rPr sz="5100" spc="-150" dirty="0"/>
              <a:t>Videojuegos</a:t>
            </a:r>
            <a:endParaRPr sz="5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19999" y="3112503"/>
            <a:ext cx="5229225" cy="5229225"/>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36"/>
              <a:ext cx="5095874" cy="5095874"/>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08"/>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11667477" y="3503231"/>
            <a:ext cx="1398409" cy="275882"/>
          </a:xfrm>
          <a:prstGeom prst="rect">
            <a:avLst/>
          </a:prstGeom>
        </p:spPr>
      </p:pic>
      <p:pic>
        <p:nvPicPr>
          <p:cNvPr id="9" name="object 9"/>
          <p:cNvPicPr/>
          <p:nvPr/>
        </p:nvPicPr>
        <p:blipFill>
          <a:blip r:embed="rId4" cstate="print"/>
          <a:stretch>
            <a:fillRect/>
          </a:stretch>
        </p:blipFill>
        <p:spPr>
          <a:xfrm>
            <a:off x="12570562" y="3931856"/>
            <a:ext cx="1972843" cy="343801"/>
          </a:xfrm>
          <a:prstGeom prst="rect">
            <a:avLst/>
          </a:prstGeom>
        </p:spPr>
      </p:pic>
      <p:pic>
        <p:nvPicPr>
          <p:cNvPr id="10" name="object 10"/>
          <p:cNvPicPr/>
          <p:nvPr/>
        </p:nvPicPr>
        <p:blipFill>
          <a:blip r:embed="rId5" cstate="print"/>
          <a:stretch>
            <a:fillRect/>
          </a:stretch>
        </p:blipFill>
        <p:spPr>
          <a:xfrm>
            <a:off x="8452637" y="4777790"/>
            <a:ext cx="1591830" cy="343877"/>
          </a:xfrm>
          <a:prstGeom prst="rect">
            <a:avLst/>
          </a:prstGeom>
        </p:spPr>
      </p:pic>
      <p:pic>
        <p:nvPicPr>
          <p:cNvPr id="11" name="object 11"/>
          <p:cNvPicPr/>
          <p:nvPr/>
        </p:nvPicPr>
        <p:blipFill>
          <a:blip r:embed="rId6" cstate="print"/>
          <a:stretch>
            <a:fillRect/>
          </a:stretch>
        </p:blipFill>
        <p:spPr>
          <a:xfrm>
            <a:off x="8423935" y="5627306"/>
            <a:ext cx="1832241" cy="343801"/>
          </a:xfrm>
          <a:prstGeom prst="rect">
            <a:avLst/>
          </a:prstGeom>
        </p:spPr>
      </p:pic>
      <p:sp>
        <p:nvSpPr>
          <p:cNvPr id="12" name="object 12"/>
          <p:cNvSpPr txBox="1"/>
          <p:nvPr/>
        </p:nvSpPr>
        <p:spPr>
          <a:xfrm>
            <a:off x="8405253" y="3414751"/>
            <a:ext cx="7489825" cy="2998470"/>
          </a:xfrm>
          <a:prstGeom prst="rect">
            <a:avLst/>
          </a:prstGeom>
        </p:spPr>
        <p:txBody>
          <a:bodyPr vert="horz" wrap="square" lIns="0" tIns="3810" rIns="0" bIns="0" rtlCol="0">
            <a:spAutoFit/>
          </a:bodyPr>
          <a:lstStyle/>
          <a:p>
            <a:pPr marL="12700" marR="70485" indent="-635">
              <a:lnSpc>
                <a:spcPct val="102299"/>
              </a:lnSpc>
              <a:spcBef>
                <a:spcPts val="30"/>
              </a:spcBef>
              <a:tabLst>
                <a:tab pos="4678680" algn="l"/>
              </a:tabLst>
            </a:pPr>
            <a:r>
              <a:rPr sz="2750" spc="110" dirty="0">
                <a:solidFill>
                  <a:srgbClr val="332C2C"/>
                </a:solidFill>
                <a:latin typeface="Verdana"/>
                <a:cs typeface="Verdana"/>
              </a:rPr>
              <a:t>En</a:t>
            </a:r>
            <a:r>
              <a:rPr sz="2750" spc="-240" dirty="0">
                <a:solidFill>
                  <a:srgbClr val="332C2C"/>
                </a:solidFill>
                <a:latin typeface="Verdana"/>
                <a:cs typeface="Verdana"/>
              </a:rPr>
              <a:t> </a:t>
            </a:r>
            <a:r>
              <a:rPr sz="2750" spc="-10" dirty="0">
                <a:solidFill>
                  <a:srgbClr val="332C2C"/>
                </a:solidFill>
                <a:latin typeface="Verdana"/>
                <a:cs typeface="Verdana"/>
              </a:rPr>
              <a:t>el</a:t>
            </a:r>
            <a:r>
              <a:rPr sz="2750" spc="-240" dirty="0">
                <a:solidFill>
                  <a:srgbClr val="332C2C"/>
                </a:solidFill>
                <a:latin typeface="Verdana"/>
                <a:cs typeface="Verdana"/>
              </a:rPr>
              <a:t> </a:t>
            </a:r>
            <a:r>
              <a:rPr sz="2750" spc="95" dirty="0">
                <a:solidFill>
                  <a:srgbClr val="332C2C"/>
                </a:solidFill>
                <a:latin typeface="Verdana"/>
                <a:cs typeface="Verdana"/>
              </a:rPr>
              <a:t>campo</a:t>
            </a:r>
            <a:r>
              <a:rPr sz="2750" spc="-240" dirty="0">
                <a:solidFill>
                  <a:srgbClr val="332C2C"/>
                </a:solidFill>
                <a:latin typeface="Verdana"/>
                <a:cs typeface="Verdana"/>
              </a:rPr>
              <a:t> </a:t>
            </a:r>
            <a:r>
              <a:rPr sz="2750" spc="80" dirty="0">
                <a:solidFill>
                  <a:srgbClr val="332C2C"/>
                </a:solidFill>
                <a:latin typeface="Verdana"/>
                <a:cs typeface="Verdana"/>
              </a:rPr>
              <a:t>de</a:t>
            </a:r>
            <a:r>
              <a:rPr sz="2750" spc="-240" dirty="0">
                <a:solidFill>
                  <a:srgbClr val="332C2C"/>
                </a:solidFill>
                <a:latin typeface="Verdana"/>
                <a:cs typeface="Verdana"/>
              </a:rPr>
              <a:t> </a:t>
            </a:r>
            <a:r>
              <a:rPr sz="2750" spc="-25" dirty="0">
                <a:solidFill>
                  <a:srgbClr val="332C2C"/>
                </a:solidFill>
                <a:latin typeface="Verdana"/>
                <a:cs typeface="Verdana"/>
              </a:rPr>
              <a:t>la</a:t>
            </a:r>
            <a:r>
              <a:rPr sz="2750" dirty="0">
                <a:solidFill>
                  <a:srgbClr val="332C2C"/>
                </a:solidFill>
                <a:latin typeface="Verdana"/>
                <a:cs typeface="Verdana"/>
              </a:rPr>
              <a:t>	</a:t>
            </a:r>
            <a:r>
              <a:rPr sz="2750" spc="-420" dirty="0">
                <a:solidFill>
                  <a:srgbClr val="332C2C"/>
                </a:solidFill>
                <a:latin typeface="Verdana"/>
                <a:cs typeface="Verdana"/>
              </a:rPr>
              <a:t>,</a:t>
            </a:r>
            <a:r>
              <a:rPr sz="2750" spc="-135" dirty="0">
                <a:solidFill>
                  <a:srgbClr val="332C2C"/>
                </a:solidFill>
                <a:latin typeface="Verdana"/>
                <a:cs typeface="Verdana"/>
              </a:rPr>
              <a:t> </a:t>
            </a:r>
            <a:r>
              <a:rPr sz="2750" spc="-10" dirty="0">
                <a:solidFill>
                  <a:srgbClr val="332C2C"/>
                </a:solidFill>
                <a:latin typeface="Verdana"/>
                <a:cs typeface="Verdana"/>
              </a:rPr>
              <a:t>el</a:t>
            </a:r>
            <a:r>
              <a:rPr sz="2750" spc="-130" dirty="0">
                <a:solidFill>
                  <a:srgbClr val="332C2C"/>
                </a:solidFill>
                <a:latin typeface="Verdana"/>
                <a:cs typeface="Verdana"/>
              </a:rPr>
              <a:t> </a:t>
            </a:r>
            <a:r>
              <a:rPr sz="2750" dirty="0">
                <a:solidFill>
                  <a:srgbClr val="332C2C"/>
                </a:solidFill>
                <a:latin typeface="Verdana"/>
                <a:cs typeface="Verdana"/>
              </a:rPr>
              <a:t>algoritmo</a:t>
            </a:r>
            <a:r>
              <a:rPr sz="2750" spc="-130" dirty="0">
                <a:solidFill>
                  <a:srgbClr val="332C2C"/>
                </a:solidFill>
                <a:latin typeface="Verdana"/>
                <a:cs typeface="Verdana"/>
              </a:rPr>
              <a:t> </a:t>
            </a:r>
            <a:r>
              <a:rPr sz="2750" spc="-459" dirty="0">
                <a:solidFill>
                  <a:srgbClr val="332C2C"/>
                </a:solidFill>
                <a:latin typeface="Verdana"/>
                <a:cs typeface="Verdana"/>
              </a:rPr>
              <a:t>A* </a:t>
            </a:r>
            <a:r>
              <a:rPr sz="2750" spc="-50" dirty="0">
                <a:solidFill>
                  <a:srgbClr val="332C2C"/>
                </a:solidFill>
                <a:latin typeface="Verdana"/>
                <a:cs typeface="Verdana"/>
              </a:rPr>
              <a:t>es</a:t>
            </a:r>
            <a:r>
              <a:rPr sz="2750" spc="-235" dirty="0">
                <a:solidFill>
                  <a:srgbClr val="332C2C"/>
                </a:solidFill>
                <a:latin typeface="Verdana"/>
                <a:cs typeface="Verdana"/>
              </a:rPr>
              <a:t> </a:t>
            </a:r>
            <a:r>
              <a:rPr sz="2750" spc="55" dirty="0">
                <a:solidFill>
                  <a:srgbClr val="332C2C"/>
                </a:solidFill>
                <a:latin typeface="Verdana"/>
                <a:cs typeface="Verdana"/>
              </a:rPr>
              <a:t>fundamental</a:t>
            </a:r>
            <a:r>
              <a:rPr sz="2750" spc="-229" dirty="0">
                <a:solidFill>
                  <a:srgbClr val="332C2C"/>
                </a:solidFill>
                <a:latin typeface="Verdana"/>
                <a:cs typeface="Verdana"/>
              </a:rPr>
              <a:t> </a:t>
            </a:r>
            <a:r>
              <a:rPr sz="2750" spc="-40" dirty="0">
                <a:solidFill>
                  <a:srgbClr val="332C2C"/>
                </a:solidFill>
                <a:latin typeface="Verdana"/>
                <a:cs typeface="Verdana"/>
              </a:rPr>
              <a:t>para</a:t>
            </a:r>
            <a:r>
              <a:rPr sz="2750" spc="-229" dirty="0">
                <a:solidFill>
                  <a:srgbClr val="332C2C"/>
                </a:solidFill>
                <a:latin typeface="Verdana"/>
                <a:cs typeface="Verdana"/>
              </a:rPr>
              <a:t> </a:t>
            </a:r>
            <a:r>
              <a:rPr sz="2750" spc="-25" dirty="0">
                <a:solidFill>
                  <a:srgbClr val="332C2C"/>
                </a:solidFill>
                <a:latin typeface="Verdana"/>
                <a:cs typeface="Verdana"/>
              </a:rPr>
              <a:t>la</a:t>
            </a:r>
            <a:endParaRPr sz="2750">
              <a:latin typeface="Verdana"/>
              <a:cs typeface="Verdana"/>
            </a:endParaRPr>
          </a:p>
          <a:p>
            <a:pPr marL="1729105" marR="5080" indent="-1717039">
              <a:lnSpc>
                <a:spcPts val="3379"/>
              </a:lnSpc>
              <a:spcBef>
                <a:spcPts val="45"/>
              </a:spcBef>
            </a:pPr>
            <a:r>
              <a:rPr sz="2750" dirty="0">
                <a:solidFill>
                  <a:srgbClr val="332C2C"/>
                </a:solidFill>
                <a:latin typeface="Verdana"/>
                <a:cs typeface="Verdana"/>
              </a:rPr>
              <a:t>autónoma.</a:t>
            </a:r>
            <a:r>
              <a:rPr sz="2750" spc="-170" dirty="0">
                <a:solidFill>
                  <a:srgbClr val="332C2C"/>
                </a:solidFill>
                <a:latin typeface="Verdana"/>
                <a:cs typeface="Verdana"/>
              </a:rPr>
              <a:t> </a:t>
            </a:r>
            <a:r>
              <a:rPr sz="2750" dirty="0">
                <a:solidFill>
                  <a:srgbClr val="332C2C"/>
                </a:solidFill>
                <a:latin typeface="Verdana"/>
                <a:cs typeface="Verdana"/>
              </a:rPr>
              <a:t>Robots</a:t>
            </a:r>
            <a:r>
              <a:rPr sz="2750" spc="-170" dirty="0">
                <a:solidFill>
                  <a:srgbClr val="332C2C"/>
                </a:solidFill>
                <a:latin typeface="Verdana"/>
                <a:cs typeface="Verdana"/>
              </a:rPr>
              <a:t> </a:t>
            </a:r>
            <a:r>
              <a:rPr sz="2750" spc="-155" dirty="0">
                <a:solidFill>
                  <a:srgbClr val="332C2C"/>
                </a:solidFill>
                <a:latin typeface="Verdana"/>
                <a:cs typeface="Verdana"/>
              </a:rPr>
              <a:t>y</a:t>
            </a:r>
            <a:r>
              <a:rPr sz="2750" spc="-170" dirty="0">
                <a:solidFill>
                  <a:srgbClr val="332C2C"/>
                </a:solidFill>
                <a:latin typeface="Verdana"/>
                <a:cs typeface="Verdana"/>
              </a:rPr>
              <a:t> </a:t>
            </a:r>
            <a:r>
              <a:rPr sz="2750" dirty="0">
                <a:solidFill>
                  <a:srgbClr val="332C2C"/>
                </a:solidFill>
                <a:latin typeface="Verdana"/>
                <a:cs typeface="Verdana"/>
              </a:rPr>
              <a:t>drones</a:t>
            </a:r>
            <a:r>
              <a:rPr sz="2750" spc="-170" dirty="0">
                <a:solidFill>
                  <a:srgbClr val="332C2C"/>
                </a:solidFill>
                <a:latin typeface="Verdana"/>
                <a:cs typeface="Verdana"/>
              </a:rPr>
              <a:t> </a:t>
            </a:r>
            <a:r>
              <a:rPr sz="2750" dirty="0">
                <a:solidFill>
                  <a:srgbClr val="332C2C"/>
                </a:solidFill>
                <a:latin typeface="Verdana"/>
                <a:cs typeface="Verdana"/>
              </a:rPr>
              <a:t>lo</a:t>
            </a:r>
            <a:r>
              <a:rPr sz="2750" spc="-170" dirty="0">
                <a:solidFill>
                  <a:srgbClr val="332C2C"/>
                </a:solidFill>
                <a:latin typeface="Verdana"/>
                <a:cs typeface="Verdana"/>
              </a:rPr>
              <a:t> </a:t>
            </a:r>
            <a:r>
              <a:rPr sz="2750" dirty="0">
                <a:solidFill>
                  <a:srgbClr val="332C2C"/>
                </a:solidFill>
                <a:latin typeface="Verdana"/>
                <a:cs typeface="Verdana"/>
              </a:rPr>
              <a:t>utilizan</a:t>
            </a:r>
            <a:r>
              <a:rPr sz="2750" spc="-170" dirty="0">
                <a:solidFill>
                  <a:srgbClr val="332C2C"/>
                </a:solidFill>
                <a:latin typeface="Verdana"/>
                <a:cs typeface="Verdana"/>
              </a:rPr>
              <a:t> </a:t>
            </a:r>
            <a:r>
              <a:rPr sz="2750" spc="-20" dirty="0">
                <a:solidFill>
                  <a:srgbClr val="332C2C"/>
                </a:solidFill>
                <a:latin typeface="Verdana"/>
                <a:cs typeface="Verdana"/>
              </a:rPr>
              <a:t>para </a:t>
            </a:r>
            <a:r>
              <a:rPr sz="2750" spc="-25" dirty="0">
                <a:solidFill>
                  <a:srgbClr val="332C2C"/>
                </a:solidFill>
                <a:latin typeface="Verdana"/>
                <a:cs typeface="Verdana"/>
              </a:rPr>
              <a:t>rutas</a:t>
            </a:r>
            <a:r>
              <a:rPr sz="2750" spc="-204" dirty="0">
                <a:solidFill>
                  <a:srgbClr val="332C2C"/>
                </a:solidFill>
                <a:latin typeface="Verdana"/>
                <a:cs typeface="Verdana"/>
              </a:rPr>
              <a:t> </a:t>
            </a:r>
            <a:r>
              <a:rPr sz="2750" spc="65" dirty="0">
                <a:solidFill>
                  <a:srgbClr val="332C2C"/>
                </a:solidFill>
                <a:latin typeface="Verdana"/>
                <a:cs typeface="Verdana"/>
              </a:rPr>
              <a:t>en</a:t>
            </a:r>
            <a:r>
              <a:rPr sz="2750" spc="-204" dirty="0">
                <a:solidFill>
                  <a:srgbClr val="332C2C"/>
                </a:solidFill>
                <a:latin typeface="Verdana"/>
                <a:cs typeface="Verdana"/>
              </a:rPr>
              <a:t> </a:t>
            </a:r>
            <a:r>
              <a:rPr sz="2750" dirty="0">
                <a:solidFill>
                  <a:srgbClr val="332C2C"/>
                </a:solidFill>
                <a:latin typeface="Verdana"/>
                <a:cs typeface="Verdana"/>
              </a:rPr>
              <a:t>entornos</a:t>
            </a:r>
            <a:r>
              <a:rPr sz="2750" spc="-204" dirty="0">
                <a:solidFill>
                  <a:srgbClr val="332C2C"/>
                </a:solidFill>
                <a:latin typeface="Verdana"/>
                <a:cs typeface="Verdana"/>
              </a:rPr>
              <a:t> </a:t>
            </a:r>
            <a:r>
              <a:rPr sz="2750" spc="-10" dirty="0">
                <a:solidFill>
                  <a:srgbClr val="332C2C"/>
                </a:solidFill>
                <a:latin typeface="Verdana"/>
                <a:cs typeface="Verdana"/>
              </a:rPr>
              <a:t>desconocidos,</a:t>
            </a:r>
            <a:endParaRPr sz="2750">
              <a:latin typeface="Verdana"/>
              <a:cs typeface="Verdana"/>
            </a:endParaRPr>
          </a:p>
          <a:p>
            <a:pPr marL="1960880" marR="591185" indent="-1948814">
              <a:lnSpc>
                <a:spcPts val="3300"/>
              </a:lnSpc>
              <a:spcBef>
                <a:spcPts val="55"/>
              </a:spcBef>
            </a:pPr>
            <a:r>
              <a:rPr sz="2750" dirty="0">
                <a:solidFill>
                  <a:srgbClr val="332C2C"/>
                </a:solidFill>
                <a:latin typeface="Verdana"/>
                <a:cs typeface="Verdana"/>
              </a:rPr>
              <a:t>evitando</a:t>
            </a:r>
            <a:r>
              <a:rPr sz="2750" spc="-170" dirty="0">
                <a:solidFill>
                  <a:srgbClr val="332C2C"/>
                </a:solidFill>
                <a:latin typeface="Verdana"/>
                <a:cs typeface="Verdana"/>
              </a:rPr>
              <a:t> </a:t>
            </a:r>
            <a:r>
              <a:rPr sz="2750" dirty="0">
                <a:solidFill>
                  <a:srgbClr val="332C2C"/>
                </a:solidFill>
                <a:latin typeface="Verdana"/>
                <a:cs typeface="Verdana"/>
              </a:rPr>
              <a:t>obstáculos</a:t>
            </a:r>
            <a:r>
              <a:rPr sz="2750" spc="-165" dirty="0">
                <a:solidFill>
                  <a:srgbClr val="332C2C"/>
                </a:solidFill>
                <a:latin typeface="Verdana"/>
                <a:cs typeface="Verdana"/>
              </a:rPr>
              <a:t> </a:t>
            </a:r>
            <a:r>
              <a:rPr sz="2750" spc="-155" dirty="0">
                <a:solidFill>
                  <a:srgbClr val="332C2C"/>
                </a:solidFill>
                <a:latin typeface="Verdana"/>
                <a:cs typeface="Verdana"/>
              </a:rPr>
              <a:t>y</a:t>
            </a:r>
            <a:r>
              <a:rPr sz="2750" spc="-165" dirty="0">
                <a:solidFill>
                  <a:srgbClr val="332C2C"/>
                </a:solidFill>
                <a:latin typeface="Verdana"/>
                <a:cs typeface="Verdana"/>
              </a:rPr>
              <a:t> </a:t>
            </a:r>
            <a:r>
              <a:rPr sz="2750" spc="55" dirty="0">
                <a:solidFill>
                  <a:srgbClr val="332C2C"/>
                </a:solidFill>
                <a:latin typeface="Verdana"/>
                <a:cs typeface="Verdana"/>
              </a:rPr>
              <a:t>optimizando</a:t>
            </a:r>
            <a:r>
              <a:rPr sz="2750" spc="-165" dirty="0">
                <a:solidFill>
                  <a:srgbClr val="332C2C"/>
                </a:solidFill>
                <a:latin typeface="Verdana"/>
                <a:cs typeface="Verdana"/>
              </a:rPr>
              <a:t> </a:t>
            </a:r>
            <a:r>
              <a:rPr sz="2750" spc="-25" dirty="0">
                <a:solidFill>
                  <a:srgbClr val="332C2C"/>
                </a:solidFill>
                <a:latin typeface="Verdana"/>
                <a:cs typeface="Verdana"/>
              </a:rPr>
              <a:t>su </a:t>
            </a:r>
            <a:r>
              <a:rPr sz="2750" spc="-40" dirty="0">
                <a:solidFill>
                  <a:srgbClr val="332C2C"/>
                </a:solidFill>
                <a:latin typeface="Verdana"/>
                <a:cs typeface="Verdana"/>
              </a:rPr>
              <a:t>para</a:t>
            </a:r>
            <a:r>
              <a:rPr sz="2750" spc="-220" dirty="0">
                <a:solidFill>
                  <a:srgbClr val="332C2C"/>
                </a:solidFill>
                <a:latin typeface="Verdana"/>
                <a:cs typeface="Verdana"/>
              </a:rPr>
              <a:t> </a:t>
            </a:r>
            <a:r>
              <a:rPr sz="2750" spc="-10" dirty="0">
                <a:solidFill>
                  <a:srgbClr val="332C2C"/>
                </a:solidFill>
                <a:latin typeface="Verdana"/>
                <a:cs typeface="Verdana"/>
              </a:rPr>
              <a:t>alcanzar</a:t>
            </a:r>
            <a:r>
              <a:rPr sz="2750" spc="-220" dirty="0">
                <a:solidFill>
                  <a:srgbClr val="332C2C"/>
                </a:solidFill>
                <a:latin typeface="Verdana"/>
                <a:cs typeface="Verdana"/>
              </a:rPr>
              <a:t> </a:t>
            </a:r>
            <a:r>
              <a:rPr sz="2750" spc="110" dirty="0">
                <a:solidFill>
                  <a:srgbClr val="332C2C"/>
                </a:solidFill>
                <a:latin typeface="Verdana"/>
                <a:cs typeface="Verdana"/>
              </a:rPr>
              <a:t>un</a:t>
            </a:r>
            <a:r>
              <a:rPr sz="2750" spc="-215" dirty="0">
                <a:solidFill>
                  <a:srgbClr val="332C2C"/>
                </a:solidFill>
                <a:latin typeface="Verdana"/>
                <a:cs typeface="Verdana"/>
              </a:rPr>
              <a:t> </a:t>
            </a:r>
            <a:r>
              <a:rPr sz="2750" spc="-25" dirty="0">
                <a:solidFill>
                  <a:srgbClr val="332C2C"/>
                </a:solidFill>
                <a:latin typeface="Verdana"/>
                <a:cs typeface="Verdana"/>
              </a:rPr>
              <a:t>objetivo</a:t>
            </a:r>
            <a:r>
              <a:rPr sz="2750" spc="-220" dirty="0">
                <a:solidFill>
                  <a:srgbClr val="332C2C"/>
                </a:solidFill>
                <a:latin typeface="Verdana"/>
                <a:cs typeface="Verdana"/>
              </a:rPr>
              <a:t> </a:t>
            </a:r>
            <a:r>
              <a:rPr sz="2750" spc="45" dirty="0">
                <a:solidFill>
                  <a:srgbClr val="332C2C"/>
                </a:solidFill>
                <a:latin typeface="Verdana"/>
                <a:cs typeface="Verdana"/>
              </a:rPr>
              <a:t>de</a:t>
            </a:r>
            <a:endParaRPr sz="2750">
              <a:latin typeface="Verdana"/>
              <a:cs typeface="Verdana"/>
            </a:endParaRPr>
          </a:p>
          <a:p>
            <a:pPr marL="12700">
              <a:lnSpc>
                <a:spcPts val="3265"/>
              </a:lnSpc>
            </a:pPr>
            <a:r>
              <a:rPr sz="2750" dirty="0">
                <a:solidFill>
                  <a:srgbClr val="332C2C"/>
                </a:solidFill>
                <a:latin typeface="Verdana"/>
                <a:cs typeface="Verdana"/>
              </a:rPr>
              <a:t>manera</a:t>
            </a:r>
            <a:r>
              <a:rPr sz="2750" spc="-160" dirty="0">
                <a:solidFill>
                  <a:srgbClr val="332C2C"/>
                </a:solidFill>
                <a:latin typeface="Verdana"/>
                <a:cs typeface="Verdana"/>
              </a:rPr>
              <a:t> </a:t>
            </a:r>
            <a:r>
              <a:rPr sz="2750" spc="-10" dirty="0">
                <a:solidFill>
                  <a:srgbClr val="332C2C"/>
                </a:solidFill>
                <a:latin typeface="Verdana"/>
                <a:cs typeface="Verdana"/>
              </a:rPr>
              <a:t>efectiva.</a:t>
            </a:r>
            <a:endParaRPr sz="2750">
              <a:latin typeface="Verdana"/>
              <a:cs typeface="Verdana"/>
            </a:endParaRPr>
          </a:p>
        </p:txBody>
      </p:sp>
      <p:sp>
        <p:nvSpPr>
          <p:cNvPr id="13" name="object 13"/>
          <p:cNvSpPr txBox="1">
            <a:spLocks noGrp="1"/>
          </p:cNvSpPr>
          <p:nvPr>
            <p:ph type="title"/>
          </p:nvPr>
        </p:nvSpPr>
        <p:spPr>
          <a:xfrm>
            <a:off x="8385305" y="1439024"/>
            <a:ext cx="7567295" cy="905510"/>
          </a:xfrm>
          <a:prstGeom prst="rect">
            <a:avLst/>
          </a:prstGeom>
        </p:spPr>
        <p:txBody>
          <a:bodyPr vert="horz" wrap="square" lIns="0" tIns="15875" rIns="0" bIns="0" rtlCol="0">
            <a:spAutoFit/>
          </a:bodyPr>
          <a:lstStyle/>
          <a:p>
            <a:pPr marL="12700">
              <a:lnSpc>
                <a:spcPct val="100000"/>
              </a:lnSpc>
              <a:spcBef>
                <a:spcPts val="125"/>
              </a:spcBef>
            </a:pPr>
            <a:r>
              <a:rPr sz="5750" spc="-165" dirty="0"/>
              <a:t>Aplicaciones</a:t>
            </a:r>
            <a:r>
              <a:rPr sz="5750" spc="-254" dirty="0"/>
              <a:t> </a:t>
            </a:r>
            <a:r>
              <a:rPr sz="5750" spc="-195" dirty="0"/>
              <a:t>en</a:t>
            </a:r>
            <a:r>
              <a:rPr sz="5750" spc="-250" dirty="0"/>
              <a:t> </a:t>
            </a:r>
            <a:r>
              <a:rPr sz="5750" spc="-175" dirty="0"/>
              <a:t>Robótica</a:t>
            </a:r>
            <a:endParaRPr sz="57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12391" y="3950104"/>
            <a:ext cx="14484350" cy="4711121"/>
            <a:chOff x="0" y="3961976"/>
            <a:chExt cx="18300700" cy="6337935"/>
          </a:xfrm>
        </p:grpSpPr>
        <p:pic>
          <p:nvPicPr>
            <p:cNvPr id="3" name="object 3"/>
            <p:cNvPicPr/>
            <p:nvPr/>
          </p:nvPicPr>
          <p:blipFill>
            <a:blip r:embed="rId2" cstate="print"/>
            <a:stretch>
              <a:fillRect/>
            </a:stretch>
          </p:blipFill>
          <p:spPr>
            <a:xfrm>
              <a:off x="0" y="3961976"/>
              <a:ext cx="18288000" cy="6324600"/>
            </a:xfrm>
            <a:prstGeom prst="rect">
              <a:avLst/>
            </a:prstGeom>
          </p:spPr>
        </p:pic>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grpSp>
        <p:nvGrpSpPr>
          <p:cNvPr id="7" name="object 7"/>
          <p:cNvGrpSpPr/>
          <p:nvPr/>
        </p:nvGrpSpPr>
        <p:grpSpPr>
          <a:xfrm>
            <a:off x="899954" y="1190497"/>
            <a:ext cx="4244340" cy="831215"/>
            <a:chOff x="899954" y="1190497"/>
            <a:chExt cx="4244340" cy="831215"/>
          </a:xfrm>
        </p:grpSpPr>
        <p:pic>
          <p:nvPicPr>
            <p:cNvPr id="8" name="object 8"/>
            <p:cNvPicPr/>
            <p:nvPr/>
          </p:nvPicPr>
          <p:blipFill>
            <a:blip r:embed="rId3" cstate="print"/>
            <a:stretch>
              <a:fillRect/>
            </a:stretch>
          </p:blipFill>
          <p:spPr>
            <a:xfrm>
              <a:off x="899954" y="1626603"/>
              <a:ext cx="4243926" cy="394982"/>
            </a:xfrm>
            <a:prstGeom prst="rect">
              <a:avLst/>
            </a:prstGeom>
          </p:spPr>
        </p:pic>
        <p:pic>
          <p:nvPicPr>
            <p:cNvPr id="9" name="object 9"/>
            <p:cNvPicPr/>
            <p:nvPr/>
          </p:nvPicPr>
          <p:blipFill>
            <a:blip r:embed="rId4" cstate="print"/>
            <a:stretch>
              <a:fillRect/>
            </a:stretch>
          </p:blipFill>
          <p:spPr>
            <a:xfrm>
              <a:off x="1383436" y="1190497"/>
              <a:ext cx="2879585" cy="392938"/>
            </a:xfrm>
            <a:prstGeom prst="rect">
              <a:avLst/>
            </a:prstGeom>
          </p:spPr>
        </p:pic>
      </p:grpSp>
      <p:pic>
        <p:nvPicPr>
          <p:cNvPr id="10" name="object 10"/>
          <p:cNvPicPr/>
          <p:nvPr/>
        </p:nvPicPr>
        <p:blipFill>
          <a:blip r:embed="rId5" cstate="print"/>
          <a:stretch>
            <a:fillRect/>
          </a:stretch>
        </p:blipFill>
        <p:spPr>
          <a:xfrm>
            <a:off x="7437425" y="2066798"/>
            <a:ext cx="4566361" cy="392938"/>
          </a:xfrm>
          <a:prstGeom prst="rect">
            <a:avLst/>
          </a:prstGeom>
        </p:spPr>
      </p:pic>
      <p:sp>
        <p:nvSpPr>
          <p:cNvPr id="11" name="object 11"/>
          <p:cNvSpPr txBox="1"/>
          <p:nvPr/>
        </p:nvSpPr>
        <p:spPr>
          <a:xfrm>
            <a:off x="868794" y="1091190"/>
            <a:ext cx="16171544" cy="1819910"/>
          </a:xfrm>
          <a:prstGeom prst="rect">
            <a:avLst/>
          </a:prstGeom>
        </p:spPr>
        <p:txBody>
          <a:bodyPr vert="horz" wrap="square" lIns="0" tIns="12700" rIns="0" bIns="0" rtlCol="0">
            <a:spAutoFit/>
          </a:bodyPr>
          <a:lstStyle/>
          <a:p>
            <a:pPr marL="12700">
              <a:lnSpc>
                <a:spcPts val="3615"/>
              </a:lnSpc>
              <a:spcBef>
                <a:spcPts val="100"/>
              </a:spcBef>
              <a:tabLst>
                <a:tab pos="3500754" algn="l"/>
              </a:tabLst>
            </a:pPr>
            <a:r>
              <a:rPr sz="3150" spc="-25" dirty="0">
                <a:solidFill>
                  <a:srgbClr val="332C2C"/>
                </a:solidFill>
                <a:latin typeface="Verdana"/>
                <a:cs typeface="Verdana"/>
              </a:rPr>
              <a:t>El</a:t>
            </a:r>
            <a:r>
              <a:rPr sz="3150" dirty="0">
                <a:solidFill>
                  <a:srgbClr val="332C2C"/>
                </a:solidFill>
                <a:latin typeface="Verdana"/>
                <a:cs typeface="Verdana"/>
              </a:rPr>
              <a:t>	</a:t>
            </a:r>
            <a:r>
              <a:rPr sz="3150" spc="-30" dirty="0">
                <a:solidFill>
                  <a:srgbClr val="332C2C"/>
                </a:solidFill>
                <a:latin typeface="Verdana"/>
                <a:cs typeface="Verdana"/>
              </a:rPr>
              <a:t>(Depth-</a:t>
            </a:r>
            <a:r>
              <a:rPr sz="3150" spc="-10" dirty="0">
                <a:solidFill>
                  <a:srgbClr val="332C2C"/>
                </a:solidFill>
                <a:latin typeface="Verdana"/>
                <a:cs typeface="Verdana"/>
              </a:rPr>
              <a:t>First</a:t>
            </a:r>
            <a:r>
              <a:rPr sz="3150" spc="-254" dirty="0">
                <a:solidFill>
                  <a:srgbClr val="332C2C"/>
                </a:solidFill>
                <a:latin typeface="Verdana"/>
                <a:cs typeface="Verdana"/>
              </a:rPr>
              <a:t> </a:t>
            </a:r>
            <a:r>
              <a:rPr sz="3150" spc="-95" dirty="0">
                <a:solidFill>
                  <a:srgbClr val="332C2C"/>
                </a:solidFill>
                <a:latin typeface="Verdana"/>
                <a:cs typeface="Verdana"/>
              </a:rPr>
              <a:t>Search)</a:t>
            </a:r>
            <a:r>
              <a:rPr sz="3150" spc="-254" dirty="0">
                <a:solidFill>
                  <a:srgbClr val="332C2C"/>
                </a:solidFill>
                <a:latin typeface="Verdana"/>
                <a:cs typeface="Verdana"/>
              </a:rPr>
              <a:t> </a:t>
            </a:r>
            <a:r>
              <a:rPr sz="3150" spc="-60" dirty="0">
                <a:solidFill>
                  <a:srgbClr val="332C2C"/>
                </a:solidFill>
                <a:latin typeface="Verdana"/>
                <a:cs typeface="Verdana"/>
              </a:rPr>
              <a:t>es</a:t>
            </a:r>
            <a:r>
              <a:rPr sz="3150" spc="-250" dirty="0">
                <a:solidFill>
                  <a:srgbClr val="332C2C"/>
                </a:solidFill>
                <a:latin typeface="Verdana"/>
                <a:cs typeface="Verdana"/>
              </a:rPr>
              <a:t> </a:t>
            </a:r>
            <a:r>
              <a:rPr sz="3150" spc="70" dirty="0">
                <a:solidFill>
                  <a:srgbClr val="332C2C"/>
                </a:solidFill>
                <a:latin typeface="Verdana"/>
                <a:cs typeface="Verdana"/>
              </a:rPr>
              <a:t>una</a:t>
            </a:r>
            <a:r>
              <a:rPr sz="3150" spc="-254" dirty="0">
                <a:solidFill>
                  <a:srgbClr val="332C2C"/>
                </a:solidFill>
                <a:latin typeface="Verdana"/>
                <a:cs typeface="Verdana"/>
              </a:rPr>
              <a:t> </a:t>
            </a:r>
            <a:r>
              <a:rPr sz="3150" spc="45" dirty="0">
                <a:solidFill>
                  <a:srgbClr val="332C2C"/>
                </a:solidFill>
                <a:latin typeface="Verdana"/>
                <a:cs typeface="Verdana"/>
              </a:rPr>
              <a:t>técnica</a:t>
            </a:r>
            <a:r>
              <a:rPr sz="3150" spc="-250" dirty="0">
                <a:solidFill>
                  <a:srgbClr val="332C2C"/>
                </a:solidFill>
                <a:latin typeface="Verdana"/>
                <a:cs typeface="Verdana"/>
              </a:rPr>
              <a:t> </a:t>
            </a:r>
            <a:r>
              <a:rPr sz="3150" spc="60" dirty="0">
                <a:solidFill>
                  <a:srgbClr val="332C2C"/>
                </a:solidFill>
                <a:latin typeface="Verdana"/>
                <a:cs typeface="Verdana"/>
              </a:rPr>
              <a:t>fundamental</a:t>
            </a:r>
            <a:r>
              <a:rPr sz="3150" spc="-254" dirty="0">
                <a:solidFill>
                  <a:srgbClr val="332C2C"/>
                </a:solidFill>
                <a:latin typeface="Verdana"/>
                <a:cs typeface="Verdana"/>
              </a:rPr>
              <a:t> </a:t>
            </a:r>
            <a:r>
              <a:rPr sz="3150" spc="-50" dirty="0">
                <a:solidFill>
                  <a:srgbClr val="332C2C"/>
                </a:solidFill>
                <a:latin typeface="Verdana"/>
                <a:cs typeface="Verdana"/>
              </a:rPr>
              <a:t>para</a:t>
            </a:r>
            <a:r>
              <a:rPr sz="3150" spc="-250" dirty="0">
                <a:solidFill>
                  <a:srgbClr val="332C2C"/>
                </a:solidFill>
                <a:latin typeface="Verdana"/>
                <a:cs typeface="Verdana"/>
              </a:rPr>
              <a:t> </a:t>
            </a:r>
            <a:r>
              <a:rPr sz="3150" spc="-25" dirty="0">
                <a:solidFill>
                  <a:srgbClr val="332C2C"/>
                </a:solidFill>
                <a:latin typeface="Verdana"/>
                <a:cs typeface="Verdana"/>
              </a:rPr>
              <a:t>la</a:t>
            </a:r>
            <a:endParaRPr sz="3150">
              <a:latin typeface="Verdana"/>
              <a:cs typeface="Verdana"/>
            </a:endParaRPr>
          </a:p>
          <a:p>
            <a:pPr marL="12700" marR="5080" indent="4257675">
              <a:lnSpc>
                <a:spcPts val="3450"/>
              </a:lnSpc>
              <a:spcBef>
                <a:spcPts val="225"/>
              </a:spcBef>
              <a:tabLst>
                <a:tab pos="11136630" algn="l"/>
              </a:tabLst>
            </a:pPr>
            <a:r>
              <a:rPr sz="3150" spc="-484" dirty="0">
                <a:solidFill>
                  <a:srgbClr val="332C2C"/>
                </a:solidFill>
                <a:latin typeface="Verdana"/>
                <a:cs typeface="Verdana"/>
              </a:rPr>
              <a:t>.</a:t>
            </a:r>
            <a:r>
              <a:rPr sz="3150" spc="-225" dirty="0">
                <a:solidFill>
                  <a:srgbClr val="332C2C"/>
                </a:solidFill>
                <a:latin typeface="Verdana"/>
                <a:cs typeface="Verdana"/>
              </a:rPr>
              <a:t> </a:t>
            </a:r>
            <a:r>
              <a:rPr sz="3150" spc="-10" dirty="0">
                <a:solidFill>
                  <a:srgbClr val="332C2C"/>
                </a:solidFill>
                <a:latin typeface="Verdana"/>
                <a:cs typeface="Verdana"/>
              </a:rPr>
              <a:t>Este</a:t>
            </a:r>
            <a:r>
              <a:rPr sz="3150" spc="-225" dirty="0">
                <a:solidFill>
                  <a:srgbClr val="332C2C"/>
                </a:solidFill>
                <a:latin typeface="Verdana"/>
                <a:cs typeface="Verdana"/>
              </a:rPr>
              <a:t> </a:t>
            </a:r>
            <a:r>
              <a:rPr sz="3150" spc="85" dirty="0">
                <a:solidFill>
                  <a:srgbClr val="332C2C"/>
                </a:solidFill>
                <a:latin typeface="Verdana"/>
                <a:cs typeface="Verdana"/>
              </a:rPr>
              <a:t>método</a:t>
            </a:r>
            <a:r>
              <a:rPr sz="3150" spc="-225" dirty="0">
                <a:solidFill>
                  <a:srgbClr val="332C2C"/>
                </a:solidFill>
                <a:latin typeface="Verdana"/>
                <a:cs typeface="Verdana"/>
              </a:rPr>
              <a:t> </a:t>
            </a:r>
            <a:r>
              <a:rPr sz="3150" dirty="0">
                <a:solidFill>
                  <a:srgbClr val="332C2C"/>
                </a:solidFill>
                <a:latin typeface="Verdana"/>
                <a:cs typeface="Verdana"/>
              </a:rPr>
              <a:t>permite</a:t>
            </a:r>
            <a:r>
              <a:rPr sz="3150" spc="-225" dirty="0">
                <a:solidFill>
                  <a:srgbClr val="332C2C"/>
                </a:solidFill>
                <a:latin typeface="Verdana"/>
                <a:cs typeface="Verdana"/>
              </a:rPr>
              <a:t> </a:t>
            </a:r>
            <a:r>
              <a:rPr sz="3150" spc="-70" dirty="0">
                <a:solidFill>
                  <a:srgbClr val="332C2C"/>
                </a:solidFill>
                <a:latin typeface="Verdana"/>
                <a:cs typeface="Verdana"/>
              </a:rPr>
              <a:t>visitar</a:t>
            </a:r>
            <a:r>
              <a:rPr sz="3150" spc="-225" dirty="0">
                <a:solidFill>
                  <a:srgbClr val="332C2C"/>
                </a:solidFill>
                <a:latin typeface="Verdana"/>
                <a:cs typeface="Verdana"/>
              </a:rPr>
              <a:t> </a:t>
            </a:r>
            <a:r>
              <a:rPr sz="3150" dirty="0">
                <a:solidFill>
                  <a:srgbClr val="332C2C"/>
                </a:solidFill>
                <a:latin typeface="Verdana"/>
                <a:cs typeface="Verdana"/>
              </a:rPr>
              <a:t>cada</a:t>
            </a:r>
            <a:r>
              <a:rPr sz="3150" spc="-225" dirty="0">
                <a:solidFill>
                  <a:srgbClr val="332C2C"/>
                </a:solidFill>
                <a:latin typeface="Verdana"/>
                <a:cs typeface="Verdana"/>
              </a:rPr>
              <a:t> </a:t>
            </a:r>
            <a:r>
              <a:rPr sz="3150" spc="95" dirty="0">
                <a:solidFill>
                  <a:srgbClr val="332C2C"/>
                </a:solidFill>
                <a:latin typeface="Verdana"/>
                <a:cs typeface="Verdana"/>
              </a:rPr>
              <a:t>nodo</a:t>
            </a:r>
            <a:r>
              <a:rPr sz="3150" spc="-225" dirty="0">
                <a:solidFill>
                  <a:srgbClr val="332C2C"/>
                </a:solidFill>
                <a:latin typeface="Verdana"/>
                <a:cs typeface="Verdana"/>
              </a:rPr>
              <a:t> </a:t>
            </a:r>
            <a:r>
              <a:rPr sz="3150" spc="85" dirty="0">
                <a:solidFill>
                  <a:srgbClr val="332C2C"/>
                </a:solidFill>
                <a:latin typeface="Verdana"/>
                <a:cs typeface="Verdana"/>
              </a:rPr>
              <a:t>de</a:t>
            </a:r>
            <a:r>
              <a:rPr sz="3150" spc="-225" dirty="0">
                <a:solidFill>
                  <a:srgbClr val="332C2C"/>
                </a:solidFill>
                <a:latin typeface="Verdana"/>
                <a:cs typeface="Verdana"/>
              </a:rPr>
              <a:t> </a:t>
            </a:r>
            <a:r>
              <a:rPr sz="3150" spc="125" dirty="0">
                <a:solidFill>
                  <a:srgbClr val="332C2C"/>
                </a:solidFill>
                <a:latin typeface="Verdana"/>
                <a:cs typeface="Verdana"/>
              </a:rPr>
              <a:t>un</a:t>
            </a:r>
            <a:r>
              <a:rPr sz="3150" spc="-225" dirty="0">
                <a:solidFill>
                  <a:srgbClr val="332C2C"/>
                </a:solidFill>
                <a:latin typeface="Verdana"/>
                <a:cs typeface="Verdana"/>
              </a:rPr>
              <a:t> </a:t>
            </a:r>
            <a:r>
              <a:rPr sz="3150" spc="-35" dirty="0">
                <a:solidFill>
                  <a:srgbClr val="332C2C"/>
                </a:solidFill>
                <a:latin typeface="Verdana"/>
                <a:cs typeface="Verdana"/>
              </a:rPr>
              <a:t>grafo</a:t>
            </a:r>
            <a:r>
              <a:rPr sz="3150" spc="-225" dirty="0">
                <a:solidFill>
                  <a:srgbClr val="332C2C"/>
                </a:solidFill>
                <a:latin typeface="Verdana"/>
                <a:cs typeface="Verdana"/>
              </a:rPr>
              <a:t> </a:t>
            </a:r>
            <a:r>
              <a:rPr sz="3150" spc="60" dirty="0">
                <a:solidFill>
                  <a:srgbClr val="332C2C"/>
                </a:solidFill>
                <a:latin typeface="Verdana"/>
                <a:cs typeface="Verdana"/>
              </a:rPr>
              <a:t>de </a:t>
            </a:r>
            <a:r>
              <a:rPr sz="3150" dirty="0">
                <a:solidFill>
                  <a:srgbClr val="332C2C"/>
                </a:solidFill>
                <a:latin typeface="Verdana"/>
                <a:cs typeface="Verdana"/>
              </a:rPr>
              <a:t>manera</a:t>
            </a:r>
            <a:r>
              <a:rPr sz="3150" spc="-120" dirty="0">
                <a:solidFill>
                  <a:srgbClr val="332C2C"/>
                </a:solidFill>
                <a:latin typeface="Verdana"/>
                <a:cs typeface="Verdana"/>
              </a:rPr>
              <a:t> </a:t>
            </a:r>
            <a:r>
              <a:rPr sz="3150" spc="-45" dirty="0">
                <a:solidFill>
                  <a:srgbClr val="332C2C"/>
                </a:solidFill>
                <a:latin typeface="Verdana"/>
                <a:cs typeface="Verdana"/>
              </a:rPr>
              <a:t>eﬁciente,</a:t>
            </a:r>
            <a:r>
              <a:rPr sz="3150" spc="-114" dirty="0">
                <a:solidFill>
                  <a:srgbClr val="332C2C"/>
                </a:solidFill>
                <a:latin typeface="Verdana"/>
                <a:cs typeface="Verdana"/>
              </a:rPr>
              <a:t> </a:t>
            </a:r>
            <a:r>
              <a:rPr sz="3150" dirty="0">
                <a:solidFill>
                  <a:srgbClr val="332C2C"/>
                </a:solidFill>
                <a:latin typeface="Verdana"/>
                <a:cs typeface="Verdana"/>
              </a:rPr>
              <a:t>utilizando</a:t>
            </a:r>
            <a:r>
              <a:rPr sz="3150" spc="-114" dirty="0">
                <a:solidFill>
                  <a:srgbClr val="332C2C"/>
                </a:solidFill>
                <a:latin typeface="Verdana"/>
                <a:cs typeface="Verdana"/>
              </a:rPr>
              <a:t> </a:t>
            </a:r>
            <a:r>
              <a:rPr sz="3150" spc="45" dirty="0">
                <a:solidFill>
                  <a:srgbClr val="332C2C"/>
                </a:solidFill>
                <a:latin typeface="Verdana"/>
                <a:cs typeface="Verdana"/>
              </a:rPr>
              <a:t>una</a:t>
            </a:r>
            <a:r>
              <a:rPr sz="3150" dirty="0">
                <a:solidFill>
                  <a:srgbClr val="332C2C"/>
                </a:solidFill>
                <a:latin typeface="Verdana"/>
                <a:cs typeface="Verdana"/>
              </a:rPr>
              <a:t>	</a:t>
            </a:r>
            <a:r>
              <a:rPr sz="3150" spc="-484" dirty="0">
                <a:solidFill>
                  <a:srgbClr val="332C2C"/>
                </a:solidFill>
                <a:latin typeface="Verdana"/>
                <a:cs typeface="Verdana"/>
              </a:rPr>
              <a:t>.</a:t>
            </a:r>
            <a:r>
              <a:rPr sz="3150" spc="-254" dirty="0">
                <a:solidFill>
                  <a:srgbClr val="332C2C"/>
                </a:solidFill>
                <a:latin typeface="Verdana"/>
                <a:cs typeface="Verdana"/>
              </a:rPr>
              <a:t> </a:t>
            </a:r>
            <a:r>
              <a:rPr sz="3150" spc="125" dirty="0">
                <a:solidFill>
                  <a:srgbClr val="332C2C"/>
                </a:solidFill>
                <a:latin typeface="Verdana"/>
                <a:cs typeface="Verdana"/>
              </a:rPr>
              <a:t>En</a:t>
            </a:r>
            <a:r>
              <a:rPr sz="3150" spc="-254" dirty="0">
                <a:solidFill>
                  <a:srgbClr val="332C2C"/>
                </a:solidFill>
                <a:latin typeface="Verdana"/>
                <a:cs typeface="Verdana"/>
              </a:rPr>
              <a:t> </a:t>
            </a:r>
            <a:r>
              <a:rPr sz="3150" spc="-35" dirty="0">
                <a:solidFill>
                  <a:srgbClr val="332C2C"/>
                </a:solidFill>
                <a:latin typeface="Verdana"/>
                <a:cs typeface="Verdana"/>
              </a:rPr>
              <a:t>esta</a:t>
            </a:r>
            <a:r>
              <a:rPr sz="3150" spc="-254" dirty="0">
                <a:solidFill>
                  <a:srgbClr val="332C2C"/>
                </a:solidFill>
                <a:latin typeface="Verdana"/>
                <a:cs typeface="Verdana"/>
              </a:rPr>
              <a:t> </a:t>
            </a:r>
            <a:r>
              <a:rPr sz="3150" spc="-20" dirty="0">
                <a:solidFill>
                  <a:srgbClr val="332C2C"/>
                </a:solidFill>
                <a:latin typeface="Verdana"/>
                <a:cs typeface="Verdana"/>
              </a:rPr>
              <a:t>presentación,</a:t>
            </a:r>
            <a:r>
              <a:rPr sz="3150" spc="-254" dirty="0">
                <a:solidFill>
                  <a:srgbClr val="332C2C"/>
                </a:solidFill>
                <a:latin typeface="Verdana"/>
                <a:cs typeface="Verdana"/>
              </a:rPr>
              <a:t> </a:t>
            </a:r>
            <a:r>
              <a:rPr sz="3150" spc="-25" dirty="0">
                <a:solidFill>
                  <a:srgbClr val="332C2C"/>
                </a:solidFill>
                <a:latin typeface="Verdana"/>
                <a:cs typeface="Verdana"/>
              </a:rPr>
              <a:t>se </a:t>
            </a:r>
            <a:r>
              <a:rPr sz="3150" spc="-30" dirty="0">
                <a:solidFill>
                  <a:srgbClr val="332C2C"/>
                </a:solidFill>
                <a:latin typeface="Verdana"/>
                <a:cs typeface="Verdana"/>
              </a:rPr>
              <a:t>analizarán</a:t>
            </a:r>
            <a:r>
              <a:rPr sz="3150" spc="-190" dirty="0">
                <a:solidFill>
                  <a:srgbClr val="332C2C"/>
                </a:solidFill>
                <a:latin typeface="Verdana"/>
                <a:cs typeface="Verdana"/>
              </a:rPr>
              <a:t> </a:t>
            </a:r>
            <a:r>
              <a:rPr sz="3150" spc="-40" dirty="0">
                <a:solidFill>
                  <a:srgbClr val="332C2C"/>
                </a:solidFill>
                <a:latin typeface="Verdana"/>
                <a:cs typeface="Verdana"/>
              </a:rPr>
              <a:t>sus</a:t>
            </a:r>
            <a:r>
              <a:rPr sz="3150" spc="-185" dirty="0">
                <a:solidFill>
                  <a:srgbClr val="332C2C"/>
                </a:solidFill>
                <a:latin typeface="Verdana"/>
                <a:cs typeface="Verdana"/>
              </a:rPr>
              <a:t> </a:t>
            </a:r>
            <a:r>
              <a:rPr sz="3150" spc="-60" dirty="0">
                <a:solidFill>
                  <a:srgbClr val="332C2C"/>
                </a:solidFill>
                <a:latin typeface="Verdana"/>
                <a:cs typeface="Verdana"/>
              </a:rPr>
              <a:t>características,</a:t>
            </a:r>
            <a:r>
              <a:rPr sz="3150" spc="-185" dirty="0">
                <a:solidFill>
                  <a:srgbClr val="332C2C"/>
                </a:solidFill>
                <a:latin typeface="Verdana"/>
                <a:cs typeface="Verdana"/>
              </a:rPr>
              <a:t> </a:t>
            </a:r>
            <a:r>
              <a:rPr sz="3150" dirty="0">
                <a:solidFill>
                  <a:srgbClr val="332C2C"/>
                </a:solidFill>
                <a:latin typeface="Verdana"/>
                <a:cs typeface="Verdana"/>
              </a:rPr>
              <a:t>aplicaciones</a:t>
            </a:r>
            <a:r>
              <a:rPr sz="3150" spc="-185" dirty="0">
                <a:solidFill>
                  <a:srgbClr val="332C2C"/>
                </a:solidFill>
                <a:latin typeface="Verdana"/>
                <a:cs typeface="Verdana"/>
              </a:rPr>
              <a:t> </a:t>
            </a:r>
            <a:r>
              <a:rPr sz="3150" spc="-175" dirty="0">
                <a:solidFill>
                  <a:srgbClr val="332C2C"/>
                </a:solidFill>
                <a:latin typeface="Verdana"/>
                <a:cs typeface="Verdana"/>
              </a:rPr>
              <a:t>y</a:t>
            </a:r>
            <a:r>
              <a:rPr sz="3150" spc="-185" dirty="0">
                <a:solidFill>
                  <a:srgbClr val="332C2C"/>
                </a:solidFill>
                <a:latin typeface="Verdana"/>
                <a:cs typeface="Verdana"/>
              </a:rPr>
              <a:t> </a:t>
            </a:r>
            <a:r>
              <a:rPr sz="3150" spc="-10" dirty="0">
                <a:solidFill>
                  <a:srgbClr val="332C2C"/>
                </a:solidFill>
                <a:latin typeface="Verdana"/>
                <a:cs typeface="Verdana"/>
              </a:rPr>
              <a:t>rendimiento.</a:t>
            </a:r>
            <a:endParaRPr sz="3150">
              <a:latin typeface="Verdana"/>
              <a:cs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091970"/>
            <a:ext cx="2929255" cy="4195445"/>
          </a:xfrm>
          <a:custGeom>
            <a:avLst/>
            <a:gdLst/>
            <a:ahLst/>
            <a:cxnLst/>
            <a:rect l="l" t="t" r="r" b="b"/>
            <a:pathLst>
              <a:path w="2929255" h="4195445">
                <a:moveTo>
                  <a:pt x="0" y="0"/>
                </a:moveTo>
                <a:lnTo>
                  <a:pt x="35896" y="29865"/>
                </a:lnTo>
                <a:lnTo>
                  <a:pt x="69718" y="58874"/>
                </a:lnTo>
                <a:lnTo>
                  <a:pt x="103228" y="88438"/>
                </a:lnTo>
                <a:lnTo>
                  <a:pt x="136431" y="118546"/>
                </a:lnTo>
                <a:lnTo>
                  <a:pt x="169333" y="149188"/>
                </a:lnTo>
                <a:lnTo>
                  <a:pt x="201940" y="180354"/>
                </a:lnTo>
                <a:lnTo>
                  <a:pt x="234258" y="212035"/>
                </a:lnTo>
                <a:lnTo>
                  <a:pt x="266292" y="244219"/>
                </a:lnTo>
                <a:lnTo>
                  <a:pt x="298048" y="276898"/>
                </a:lnTo>
                <a:lnTo>
                  <a:pt x="329531" y="310060"/>
                </a:lnTo>
                <a:lnTo>
                  <a:pt x="360747" y="343696"/>
                </a:lnTo>
                <a:lnTo>
                  <a:pt x="391703" y="377796"/>
                </a:lnTo>
                <a:lnTo>
                  <a:pt x="422402" y="412349"/>
                </a:lnTo>
                <a:lnTo>
                  <a:pt x="452853" y="447346"/>
                </a:lnTo>
                <a:lnTo>
                  <a:pt x="483059" y="482776"/>
                </a:lnTo>
                <a:lnTo>
                  <a:pt x="513026" y="518630"/>
                </a:lnTo>
                <a:lnTo>
                  <a:pt x="542761" y="554897"/>
                </a:lnTo>
                <a:lnTo>
                  <a:pt x="572269" y="591567"/>
                </a:lnTo>
                <a:lnTo>
                  <a:pt x="601555" y="628630"/>
                </a:lnTo>
                <a:lnTo>
                  <a:pt x="630626" y="666077"/>
                </a:lnTo>
                <a:lnTo>
                  <a:pt x="659487" y="703896"/>
                </a:lnTo>
                <a:lnTo>
                  <a:pt x="688143" y="742078"/>
                </a:lnTo>
                <a:lnTo>
                  <a:pt x="716600" y="780613"/>
                </a:lnTo>
                <a:lnTo>
                  <a:pt x="744865" y="819491"/>
                </a:lnTo>
                <a:lnTo>
                  <a:pt x="772942" y="858702"/>
                </a:lnTo>
                <a:lnTo>
                  <a:pt x="800838" y="898235"/>
                </a:lnTo>
                <a:lnTo>
                  <a:pt x="828558" y="938080"/>
                </a:lnTo>
                <a:lnTo>
                  <a:pt x="856107" y="978228"/>
                </a:lnTo>
                <a:lnTo>
                  <a:pt x="883492" y="1018668"/>
                </a:lnTo>
                <a:lnTo>
                  <a:pt x="910718" y="1059391"/>
                </a:lnTo>
                <a:lnTo>
                  <a:pt x="937790" y="1100385"/>
                </a:lnTo>
                <a:lnTo>
                  <a:pt x="964715" y="1141642"/>
                </a:lnTo>
                <a:lnTo>
                  <a:pt x="991498" y="1183151"/>
                </a:lnTo>
                <a:lnTo>
                  <a:pt x="1018145" y="1224902"/>
                </a:lnTo>
                <a:lnTo>
                  <a:pt x="1044661" y="1266884"/>
                </a:lnTo>
                <a:lnTo>
                  <a:pt x="1071053" y="1309089"/>
                </a:lnTo>
                <a:lnTo>
                  <a:pt x="1097325" y="1351505"/>
                </a:lnTo>
                <a:lnTo>
                  <a:pt x="1123484" y="1394122"/>
                </a:lnTo>
                <a:lnTo>
                  <a:pt x="1149534" y="1436931"/>
                </a:lnTo>
                <a:lnTo>
                  <a:pt x="1175483" y="1479922"/>
                </a:lnTo>
                <a:lnTo>
                  <a:pt x="1201335" y="1523084"/>
                </a:lnTo>
                <a:lnTo>
                  <a:pt x="1227096" y="1566407"/>
                </a:lnTo>
                <a:lnTo>
                  <a:pt x="1252773" y="1609882"/>
                </a:lnTo>
                <a:lnTo>
                  <a:pt x="1278369" y="1653497"/>
                </a:lnTo>
                <a:lnTo>
                  <a:pt x="1303892" y="1697244"/>
                </a:lnTo>
                <a:lnTo>
                  <a:pt x="1329347" y="1741112"/>
                </a:lnTo>
                <a:lnTo>
                  <a:pt x="1354739" y="1785090"/>
                </a:lnTo>
                <a:lnTo>
                  <a:pt x="1380075" y="1829170"/>
                </a:lnTo>
                <a:lnTo>
                  <a:pt x="1405359" y="1873340"/>
                </a:lnTo>
                <a:lnTo>
                  <a:pt x="1430598" y="1917590"/>
                </a:lnTo>
                <a:lnTo>
                  <a:pt x="1455798" y="1961912"/>
                </a:lnTo>
                <a:lnTo>
                  <a:pt x="1480963" y="2006293"/>
                </a:lnTo>
                <a:lnTo>
                  <a:pt x="1506100" y="2050726"/>
                </a:lnTo>
                <a:lnTo>
                  <a:pt x="1531214" y="2095198"/>
                </a:lnTo>
                <a:lnTo>
                  <a:pt x="1556311" y="2139701"/>
                </a:lnTo>
                <a:lnTo>
                  <a:pt x="1581397" y="2184224"/>
                </a:lnTo>
                <a:lnTo>
                  <a:pt x="1606477" y="2228757"/>
                </a:lnTo>
                <a:lnTo>
                  <a:pt x="1631557" y="2273290"/>
                </a:lnTo>
                <a:lnTo>
                  <a:pt x="1656643" y="2317812"/>
                </a:lnTo>
                <a:lnTo>
                  <a:pt x="1681740" y="2362315"/>
                </a:lnTo>
                <a:lnTo>
                  <a:pt x="1706854" y="2406787"/>
                </a:lnTo>
                <a:lnTo>
                  <a:pt x="1731991" y="2451219"/>
                </a:lnTo>
                <a:lnTo>
                  <a:pt x="1757157" y="2495600"/>
                </a:lnTo>
                <a:lnTo>
                  <a:pt x="1782356" y="2539921"/>
                </a:lnTo>
                <a:lnTo>
                  <a:pt x="1807595" y="2584172"/>
                </a:lnTo>
                <a:lnTo>
                  <a:pt x="1832879" y="2628342"/>
                </a:lnTo>
                <a:lnTo>
                  <a:pt x="1858215" y="2672421"/>
                </a:lnTo>
                <a:lnTo>
                  <a:pt x="1883607" y="2716399"/>
                </a:lnTo>
                <a:lnTo>
                  <a:pt x="1909062" y="2760266"/>
                </a:lnTo>
                <a:lnTo>
                  <a:pt x="1934585" y="2804013"/>
                </a:lnTo>
                <a:lnTo>
                  <a:pt x="1960181" y="2847628"/>
                </a:lnTo>
                <a:lnTo>
                  <a:pt x="1985857" y="2891103"/>
                </a:lnTo>
                <a:lnTo>
                  <a:pt x="2011618" y="2934426"/>
                </a:lnTo>
                <a:lnTo>
                  <a:pt x="2037470" y="2977588"/>
                </a:lnTo>
                <a:lnTo>
                  <a:pt x="2063419" y="3020578"/>
                </a:lnTo>
                <a:lnTo>
                  <a:pt x="2089470" y="3063387"/>
                </a:lnTo>
                <a:lnTo>
                  <a:pt x="2115628" y="3106005"/>
                </a:lnTo>
                <a:lnTo>
                  <a:pt x="2141900" y="3148420"/>
                </a:lnTo>
                <a:lnTo>
                  <a:pt x="2168292" y="3190625"/>
                </a:lnTo>
                <a:lnTo>
                  <a:pt x="2194808" y="3232607"/>
                </a:lnTo>
                <a:lnTo>
                  <a:pt x="2221455" y="3274358"/>
                </a:lnTo>
                <a:lnTo>
                  <a:pt x="2248237" y="3315866"/>
                </a:lnTo>
                <a:lnTo>
                  <a:pt x="2275162" y="3357123"/>
                </a:lnTo>
                <a:lnTo>
                  <a:pt x="2302235" y="3398118"/>
                </a:lnTo>
                <a:lnTo>
                  <a:pt x="2329460" y="3438840"/>
                </a:lnTo>
                <a:lnTo>
                  <a:pt x="2356845" y="3479280"/>
                </a:lnTo>
                <a:lnTo>
                  <a:pt x="2384394" y="3519428"/>
                </a:lnTo>
                <a:lnTo>
                  <a:pt x="2412114" y="3559274"/>
                </a:lnTo>
                <a:lnTo>
                  <a:pt x="2440010" y="3598807"/>
                </a:lnTo>
                <a:lnTo>
                  <a:pt x="2468087" y="3638017"/>
                </a:lnTo>
                <a:lnTo>
                  <a:pt x="2496351" y="3676895"/>
                </a:lnTo>
                <a:lnTo>
                  <a:pt x="2524809" y="3715430"/>
                </a:lnTo>
                <a:lnTo>
                  <a:pt x="2553465" y="3753612"/>
                </a:lnTo>
                <a:lnTo>
                  <a:pt x="2582326" y="3791431"/>
                </a:lnTo>
                <a:lnTo>
                  <a:pt x="2611396" y="3828878"/>
                </a:lnTo>
                <a:lnTo>
                  <a:pt x="2640682" y="3865941"/>
                </a:lnTo>
                <a:lnTo>
                  <a:pt x="2670190" y="3902611"/>
                </a:lnTo>
                <a:lnTo>
                  <a:pt x="2699925" y="3938878"/>
                </a:lnTo>
                <a:lnTo>
                  <a:pt x="2729892" y="3974732"/>
                </a:lnTo>
                <a:lnTo>
                  <a:pt x="2760098" y="4010162"/>
                </a:lnTo>
                <a:lnTo>
                  <a:pt x="2790548" y="4045159"/>
                </a:lnTo>
                <a:lnTo>
                  <a:pt x="2821248" y="4079712"/>
                </a:lnTo>
                <a:lnTo>
                  <a:pt x="2852203" y="4113812"/>
                </a:lnTo>
                <a:lnTo>
                  <a:pt x="2883419" y="4147448"/>
                </a:lnTo>
                <a:lnTo>
                  <a:pt x="2914903" y="4180611"/>
                </a:lnTo>
                <a:lnTo>
                  <a:pt x="2928913" y="4195028"/>
                </a:lnTo>
              </a:path>
            </a:pathLst>
          </a:custGeom>
          <a:ln w="24997">
            <a:solidFill>
              <a:srgbClr val="332C2C"/>
            </a:solidFill>
          </a:ln>
        </p:spPr>
        <p:txBody>
          <a:bodyPr wrap="square" lIns="0" tIns="0" rIns="0" bIns="0" rtlCol="0"/>
          <a:lstStyle/>
          <a:p>
            <a:endParaRPr/>
          </a:p>
        </p:txBody>
      </p:sp>
      <p:grpSp>
        <p:nvGrpSpPr>
          <p:cNvPr id="3" name="object 3"/>
          <p:cNvGrpSpPr/>
          <p:nvPr/>
        </p:nvGrpSpPr>
        <p:grpSpPr>
          <a:xfrm>
            <a:off x="1054" y="548843"/>
            <a:ext cx="18287365" cy="9251950"/>
            <a:chOff x="1054" y="548843"/>
            <a:chExt cx="18287365" cy="9251950"/>
          </a:xfrm>
        </p:grpSpPr>
        <p:pic>
          <p:nvPicPr>
            <p:cNvPr id="4" name="object 4"/>
            <p:cNvPicPr/>
            <p:nvPr/>
          </p:nvPicPr>
          <p:blipFill>
            <a:blip r:embed="rId2" cstate="print"/>
            <a:stretch>
              <a:fillRect/>
            </a:stretch>
          </p:blipFill>
          <p:spPr>
            <a:xfrm>
              <a:off x="10781416" y="1147965"/>
              <a:ext cx="6456415" cy="8120685"/>
            </a:xfrm>
            <a:prstGeom prst="rect">
              <a:avLst/>
            </a:prstGeom>
          </p:spPr>
        </p:pic>
        <p:sp>
          <p:nvSpPr>
            <p:cNvPr id="5" name="object 5"/>
            <p:cNvSpPr/>
            <p:nvPr/>
          </p:nvSpPr>
          <p:spPr>
            <a:xfrm>
              <a:off x="1054" y="548843"/>
              <a:ext cx="18287365" cy="9251950"/>
            </a:xfrm>
            <a:custGeom>
              <a:avLst/>
              <a:gdLst/>
              <a:ahLst/>
              <a:cxnLst/>
              <a:rect l="l" t="t" r="r" b="b"/>
              <a:pathLst>
                <a:path w="18287365" h="9251950">
                  <a:moveTo>
                    <a:pt x="18286934" y="9203842"/>
                  </a:moveTo>
                  <a:lnTo>
                    <a:pt x="304" y="9203842"/>
                  </a:lnTo>
                  <a:lnTo>
                    <a:pt x="304" y="9251467"/>
                  </a:lnTo>
                  <a:lnTo>
                    <a:pt x="18286934" y="9251467"/>
                  </a:lnTo>
                  <a:lnTo>
                    <a:pt x="18286934" y="9203842"/>
                  </a:lnTo>
                  <a:close/>
                </a:path>
                <a:path w="18287365" h="9251950">
                  <a:moveTo>
                    <a:pt x="18286934" y="0"/>
                  </a:moveTo>
                  <a:lnTo>
                    <a:pt x="0" y="0"/>
                  </a:lnTo>
                  <a:lnTo>
                    <a:pt x="0" y="47625"/>
                  </a:lnTo>
                  <a:lnTo>
                    <a:pt x="18286934" y="47625"/>
                  </a:lnTo>
                  <a:lnTo>
                    <a:pt x="18286934" y="0"/>
                  </a:lnTo>
                  <a:close/>
                </a:path>
              </a:pathLst>
            </a:custGeom>
            <a:solidFill>
              <a:srgbClr val="332C2C"/>
            </a:solidFill>
          </p:spPr>
          <p:txBody>
            <a:bodyPr wrap="square" lIns="0" tIns="0" rIns="0" bIns="0" rtlCol="0"/>
            <a:lstStyle/>
            <a:p>
              <a:endParaRPr/>
            </a:p>
          </p:txBody>
        </p:sp>
        <p:pic>
          <p:nvPicPr>
            <p:cNvPr id="6" name="object 6"/>
            <p:cNvPicPr/>
            <p:nvPr/>
          </p:nvPicPr>
          <p:blipFill>
            <a:blip r:embed="rId3" cstate="print"/>
            <a:stretch>
              <a:fillRect/>
            </a:stretch>
          </p:blipFill>
          <p:spPr>
            <a:xfrm>
              <a:off x="4323676" y="3931958"/>
              <a:ext cx="3266084" cy="342087"/>
            </a:xfrm>
            <a:prstGeom prst="rect">
              <a:avLst/>
            </a:prstGeom>
          </p:spPr>
        </p:pic>
        <p:pic>
          <p:nvPicPr>
            <p:cNvPr id="7" name="object 7"/>
            <p:cNvPicPr/>
            <p:nvPr/>
          </p:nvPicPr>
          <p:blipFill>
            <a:blip r:embed="rId4" cstate="print"/>
            <a:stretch>
              <a:fillRect/>
            </a:stretch>
          </p:blipFill>
          <p:spPr>
            <a:xfrm>
              <a:off x="3987609" y="4349267"/>
              <a:ext cx="1620977" cy="277672"/>
            </a:xfrm>
            <a:prstGeom prst="rect">
              <a:avLst/>
            </a:prstGeom>
          </p:spPr>
        </p:pic>
        <p:pic>
          <p:nvPicPr>
            <p:cNvPr id="8" name="object 8"/>
            <p:cNvPicPr/>
            <p:nvPr/>
          </p:nvPicPr>
          <p:blipFill>
            <a:blip r:embed="rId5" cstate="print"/>
            <a:stretch>
              <a:fillRect/>
            </a:stretch>
          </p:blipFill>
          <p:spPr>
            <a:xfrm>
              <a:off x="5996482" y="4351058"/>
              <a:ext cx="2001380" cy="275882"/>
            </a:xfrm>
            <a:prstGeom prst="rect">
              <a:avLst/>
            </a:prstGeom>
          </p:spPr>
        </p:pic>
        <p:pic>
          <p:nvPicPr>
            <p:cNvPr id="9" name="object 9"/>
            <p:cNvPicPr/>
            <p:nvPr/>
          </p:nvPicPr>
          <p:blipFill>
            <a:blip r:embed="rId6" cstate="print"/>
            <a:stretch>
              <a:fillRect/>
            </a:stretch>
          </p:blipFill>
          <p:spPr>
            <a:xfrm>
              <a:off x="1624355" y="5208308"/>
              <a:ext cx="2131161" cy="343801"/>
            </a:xfrm>
            <a:prstGeom prst="rect">
              <a:avLst/>
            </a:prstGeom>
          </p:spPr>
        </p:pic>
        <p:pic>
          <p:nvPicPr>
            <p:cNvPr id="10" name="object 10"/>
            <p:cNvPicPr/>
            <p:nvPr/>
          </p:nvPicPr>
          <p:blipFill>
            <a:blip r:embed="rId7" cstate="print"/>
            <a:stretch>
              <a:fillRect/>
            </a:stretch>
          </p:blipFill>
          <p:spPr>
            <a:xfrm>
              <a:off x="4551832" y="5208308"/>
              <a:ext cx="1398371" cy="275882"/>
            </a:xfrm>
            <a:prstGeom prst="rect">
              <a:avLst/>
            </a:prstGeom>
          </p:spPr>
        </p:pic>
      </p:grpSp>
      <p:sp>
        <p:nvSpPr>
          <p:cNvPr id="11" name="object 11"/>
          <p:cNvSpPr txBox="1"/>
          <p:nvPr/>
        </p:nvSpPr>
        <p:spPr>
          <a:xfrm>
            <a:off x="1615249" y="3414852"/>
            <a:ext cx="6127750" cy="445770"/>
          </a:xfrm>
          <a:prstGeom prst="rect">
            <a:avLst/>
          </a:prstGeom>
        </p:spPr>
        <p:txBody>
          <a:bodyPr vert="horz" wrap="square" lIns="0" tIns="13335" rIns="0" bIns="0" rtlCol="0">
            <a:spAutoFit/>
          </a:bodyPr>
          <a:lstStyle/>
          <a:p>
            <a:pPr marL="12700">
              <a:lnSpc>
                <a:spcPct val="100000"/>
              </a:lnSpc>
              <a:spcBef>
                <a:spcPts val="105"/>
              </a:spcBef>
            </a:pPr>
            <a:r>
              <a:rPr sz="2750" dirty="0">
                <a:solidFill>
                  <a:srgbClr val="332C2C"/>
                </a:solidFill>
                <a:latin typeface="Verdana"/>
                <a:cs typeface="Verdana"/>
              </a:rPr>
              <a:t>El</a:t>
            </a:r>
            <a:r>
              <a:rPr sz="2750" spc="-165" dirty="0">
                <a:solidFill>
                  <a:srgbClr val="332C2C"/>
                </a:solidFill>
                <a:latin typeface="Verdana"/>
                <a:cs typeface="Verdana"/>
              </a:rPr>
              <a:t> </a:t>
            </a:r>
            <a:r>
              <a:rPr sz="2750" dirty="0">
                <a:solidFill>
                  <a:srgbClr val="332C2C"/>
                </a:solidFill>
                <a:latin typeface="Verdana"/>
                <a:cs typeface="Verdana"/>
              </a:rPr>
              <a:t>algoritmo</a:t>
            </a:r>
            <a:r>
              <a:rPr sz="2750" spc="-160" dirty="0">
                <a:solidFill>
                  <a:srgbClr val="332C2C"/>
                </a:solidFill>
                <a:latin typeface="Verdana"/>
                <a:cs typeface="Verdana"/>
              </a:rPr>
              <a:t> </a:t>
            </a:r>
            <a:r>
              <a:rPr sz="2750" spc="-434" dirty="0">
                <a:solidFill>
                  <a:srgbClr val="332C2C"/>
                </a:solidFill>
                <a:latin typeface="Verdana"/>
                <a:cs typeface="Verdana"/>
              </a:rPr>
              <a:t>A*</a:t>
            </a:r>
            <a:r>
              <a:rPr sz="2750" spc="-160" dirty="0">
                <a:solidFill>
                  <a:srgbClr val="332C2C"/>
                </a:solidFill>
                <a:latin typeface="Verdana"/>
                <a:cs typeface="Verdana"/>
              </a:rPr>
              <a:t> </a:t>
            </a:r>
            <a:r>
              <a:rPr sz="2750" spc="-50" dirty="0">
                <a:solidFill>
                  <a:srgbClr val="332C2C"/>
                </a:solidFill>
                <a:latin typeface="Verdana"/>
                <a:cs typeface="Verdana"/>
              </a:rPr>
              <a:t>es</a:t>
            </a:r>
            <a:r>
              <a:rPr sz="2750" spc="-160" dirty="0">
                <a:solidFill>
                  <a:srgbClr val="332C2C"/>
                </a:solidFill>
                <a:latin typeface="Verdana"/>
                <a:cs typeface="Verdana"/>
              </a:rPr>
              <a:t> </a:t>
            </a:r>
            <a:r>
              <a:rPr sz="2750" spc="60" dirty="0">
                <a:solidFill>
                  <a:srgbClr val="332C2C"/>
                </a:solidFill>
                <a:latin typeface="Verdana"/>
                <a:cs typeface="Verdana"/>
              </a:rPr>
              <a:t>una</a:t>
            </a:r>
            <a:r>
              <a:rPr sz="2750" spc="-160" dirty="0">
                <a:solidFill>
                  <a:srgbClr val="332C2C"/>
                </a:solidFill>
                <a:latin typeface="Verdana"/>
                <a:cs typeface="Verdana"/>
              </a:rPr>
              <a:t> </a:t>
            </a:r>
            <a:r>
              <a:rPr sz="2750" spc="-10" dirty="0">
                <a:solidFill>
                  <a:srgbClr val="332C2C"/>
                </a:solidFill>
                <a:latin typeface="Verdana"/>
                <a:cs typeface="Verdana"/>
              </a:rPr>
              <a:t>herramienta</a:t>
            </a:r>
            <a:endParaRPr sz="2750">
              <a:latin typeface="Verdana"/>
              <a:cs typeface="Verdana"/>
            </a:endParaRPr>
          </a:p>
        </p:txBody>
      </p:sp>
      <p:sp>
        <p:nvSpPr>
          <p:cNvPr id="12" name="object 12"/>
          <p:cNvSpPr txBox="1"/>
          <p:nvPr/>
        </p:nvSpPr>
        <p:spPr>
          <a:xfrm>
            <a:off x="8005330" y="4262577"/>
            <a:ext cx="641985" cy="445770"/>
          </a:xfrm>
          <a:prstGeom prst="rect">
            <a:avLst/>
          </a:prstGeom>
        </p:spPr>
        <p:txBody>
          <a:bodyPr vert="horz" wrap="square" lIns="0" tIns="13335" rIns="0" bIns="0" rtlCol="0">
            <a:spAutoFit/>
          </a:bodyPr>
          <a:lstStyle/>
          <a:p>
            <a:pPr marL="12700">
              <a:lnSpc>
                <a:spcPct val="100000"/>
              </a:lnSpc>
              <a:spcBef>
                <a:spcPts val="105"/>
              </a:spcBef>
            </a:pPr>
            <a:r>
              <a:rPr sz="2750" spc="-420" dirty="0">
                <a:solidFill>
                  <a:srgbClr val="332C2C"/>
                </a:solidFill>
                <a:latin typeface="Verdana"/>
                <a:cs typeface="Verdana"/>
              </a:rPr>
              <a:t>.</a:t>
            </a:r>
            <a:r>
              <a:rPr sz="2750" spc="-250" dirty="0">
                <a:solidFill>
                  <a:srgbClr val="332C2C"/>
                </a:solidFill>
                <a:latin typeface="Verdana"/>
                <a:cs typeface="Verdana"/>
              </a:rPr>
              <a:t> </a:t>
            </a:r>
            <a:r>
              <a:rPr sz="2750" spc="-25" dirty="0">
                <a:solidFill>
                  <a:srgbClr val="332C2C"/>
                </a:solidFill>
                <a:latin typeface="Verdana"/>
                <a:cs typeface="Verdana"/>
              </a:rPr>
              <a:t>Su</a:t>
            </a:r>
            <a:endParaRPr sz="2750">
              <a:latin typeface="Verdana"/>
              <a:cs typeface="Verdana"/>
            </a:endParaRPr>
          </a:p>
        </p:txBody>
      </p:sp>
      <p:sp>
        <p:nvSpPr>
          <p:cNvPr id="13" name="object 13"/>
          <p:cNvSpPr txBox="1"/>
          <p:nvPr/>
        </p:nvSpPr>
        <p:spPr>
          <a:xfrm>
            <a:off x="1615249" y="3843477"/>
            <a:ext cx="6057900" cy="1293495"/>
          </a:xfrm>
          <a:prstGeom prst="rect">
            <a:avLst/>
          </a:prstGeom>
        </p:spPr>
        <p:txBody>
          <a:bodyPr vert="horz" wrap="square" lIns="0" tIns="13335" rIns="0" bIns="0" rtlCol="0">
            <a:spAutoFit/>
          </a:bodyPr>
          <a:lstStyle/>
          <a:p>
            <a:pPr marL="12700">
              <a:lnSpc>
                <a:spcPct val="100000"/>
              </a:lnSpc>
              <a:spcBef>
                <a:spcPts val="105"/>
              </a:spcBef>
              <a:tabLst>
                <a:tab pos="5970270" algn="l"/>
              </a:tabLst>
            </a:pPr>
            <a:r>
              <a:rPr sz="2750" dirty="0">
                <a:solidFill>
                  <a:srgbClr val="332C2C"/>
                </a:solidFill>
                <a:latin typeface="Verdana"/>
                <a:cs typeface="Verdana"/>
              </a:rPr>
              <a:t>poderosa</a:t>
            </a:r>
            <a:r>
              <a:rPr sz="2750" spc="-175" dirty="0">
                <a:solidFill>
                  <a:srgbClr val="332C2C"/>
                </a:solidFill>
                <a:latin typeface="Verdana"/>
                <a:cs typeface="Verdana"/>
              </a:rPr>
              <a:t> </a:t>
            </a:r>
            <a:r>
              <a:rPr sz="2750" spc="65" dirty="0">
                <a:solidFill>
                  <a:srgbClr val="332C2C"/>
                </a:solidFill>
                <a:latin typeface="Verdana"/>
                <a:cs typeface="Verdana"/>
              </a:rPr>
              <a:t>en</a:t>
            </a:r>
            <a:r>
              <a:rPr sz="2750" spc="-175" dirty="0">
                <a:solidFill>
                  <a:srgbClr val="332C2C"/>
                </a:solidFill>
                <a:latin typeface="Verdana"/>
                <a:cs typeface="Verdana"/>
              </a:rPr>
              <a:t> </a:t>
            </a:r>
            <a:r>
              <a:rPr sz="2750" spc="-25" dirty="0">
                <a:solidFill>
                  <a:srgbClr val="332C2C"/>
                </a:solidFill>
                <a:latin typeface="Verdana"/>
                <a:cs typeface="Verdana"/>
              </a:rPr>
              <a:t>la</a:t>
            </a:r>
            <a:r>
              <a:rPr sz="2750" dirty="0">
                <a:solidFill>
                  <a:srgbClr val="332C2C"/>
                </a:solidFill>
                <a:latin typeface="Verdana"/>
                <a:cs typeface="Verdana"/>
              </a:rPr>
              <a:t>	</a:t>
            </a:r>
            <a:r>
              <a:rPr sz="2750" spc="-480" dirty="0">
                <a:solidFill>
                  <a:srgbClr val="332C2C"/>
                </a:solidFill>
                <a:latin typeface="Verdana"/>
                <a:cs typeface="Verdana"/>
              </a:rPr>
              <a:t>,</a:t>
            </a:r>
            <a:endParaRPr sz="2750">
              <a:latin typeface="Verdana"/>
              <a:cs typeface="Verdana"/>
            </a:endParaRPr>
          </a:p>
          <a:p>
            <a:pPr marL="12700" marR="553085">
              <a:lnSpc>
                <a:spcPts val="3379"/>
              </a:lnSpc>
              <a:spcBef>
                <a:spcPts val="15"/>
              </a:spcBef>
              <a:tabLst>
                <a:tab pos="4102735" algn="l"/>
              </a:tabLst>
            </a:pPr>
            <a:r>
              <a:rPr sz="2750" spc="75" dirty="0">
                <a:solidFill>
                  <a:srgbClr val="332C2C"/>
                </a:solidFill>
                <a:latin typeface="Verdana"/>
                <a:cs typeface="Verdana"/>
              </a:rPr>
              <a:t>combinando</a:t>
            </a:r>
            <a:r>
              <a:rPr sz="2750" dirty="0">
                <a:solidFill>
                  <a:srgbClr val="332C2C"/>
                </a:solidFill>
                <a:latin typeface="Verdana"/>
                <a:cs typeface="Verdana"/>
              </a:rPr>
              <a:t>	</a:t>
            </a:r>
            <a:r>
              <a:rPr sz="2750" spc="-50" dirty="0">
                <a:solidFill>
                  <a:srgbClr val="332C2C"/>
                </a:solidFill>
                <a:latin typeface="Verdana"/>
                <a:cs typeface="Verdana"/>
              </a:rPr>
              <a:t>y </a:t>
            </a:r>
            <a:r>
              <a:rPr sz="2750" dirty="0">
                <a:solidFill>
                  <a:srgbClr val="332C2C"/>
                </a:solidFill>
                <a:latin typeface="Verdana"/>
                <a:cs typeface="Verdana"/>
              </a:rPr>
              <a:t>aplicación</a:t>
            </a:r>
            <a:r>
              <a:rPr sz="2750" spc="-155" dirty="0">
                <a:solidFill>
                  <a:srgbClr val="332C2C"/>
                </a:solidFill>
                <a:latin typeface="Verdana"/>
                <a:cs typeface="Verdana"/>
              </a:rPr>
              <a:t> </a:t>
            </a:r>
            <a:r>
              <a:rPr sz="2750" spc="65" dirty="0">
                <a:solidFill>
                  <a:srgbClr val="332C2C"/>
                </a:solidFill>
                <a:latin typeface="Verdana"/>
                <a:cs typeface="Verdana"/>
              </a:rPr>
              <a:t>en</a:t>
            </a:r>
            <a:r>
              <a:rPr sz="2750" spc="-155" dirty="0">
                <a:solidFill>
                  <a:srgbClr val="332C2C"/>
                </a:solidFill>
                <a:latin typeface="Verdana"/>
                <a:cs typeface="Verdana"/>
              </a:rPr>
              <a:t> </a:t>
            </a:r>
            <a:r>
              <a:rPr sz="2750" spc="60" dirty="0">
                <a:solidFill>
                  <a:srgbClr val="332C2C"/>
                </a:solidFill>
                <a:latin typeface="Verdana"/>
                <a:cs typeface="Verdana"/>
              </a:rPr>
              <a:t>campos</a:t>
            </a:r>
            <a:r>
              <a:rPr sz="2750" spc="-155" dirty="0">
                <a:solidFill>
                  <a:srgbClr val="332C2C"/>
                </a:solidFill>
                <a:latin typeface="Verdana"/>
                <a:cs typeface="Verdana"/>
              </a:rPr>
              <a:t> </a:t>
            </a:r>
            <a:r>
              <a:rPr sz="2750" spc="100" dirty="0">
                <a:solidFill>
                  <a:srgbClr val="332C2C"/>
                </a:solidFill>
                <a:latin typeface="Verdana"/>
                <a:cs typeface="Verdana"/>
              </a:rPr>
              <a:t>como</a:t>
            </a:r>
            <a:r>
              <a:rPr sz="2750" spc="-155" dirty="0">
                <a:solidFill>
                  <a:srgbClr val="332C2C"/>
                </a:solidFill>
                <a:latin typeface="Verdana"/>
                <a:cs typeface="Verdana"/>
              </a:rPr>
              <a:t> </a:t>
            </a:r>
            <a:r>
              <a:rPr sz="2750" spc="-25" dirty="0">
                <a:solidFill>
                  <a:srgbClr val="332C2C"/>
                </a:solidFill>
                <a:latin typeface="Verdana"/>
                <a:cs typeface="Verdana"/>
              </a:rPr>
              <a:t>los</a:t>
            </a:r>
            <a:endParaRPr sz="2750">
              <a:latin typeface="Verdana"/>
              <a:cs typeface="Verdana"/>
            </a:endParaRPr>
          </a:p>
        </p:txBody>
      </p:sp>
      <p:pic>
        <p:nvPicPr>
          <p:cNvPr id="14" name="object 14"/>
          <p:cNvPicPr/>
          <p:nvPr/>
        </p:nvPicPr>
        <p:blipFill>
          <a:blip r:embed="rId8" cstate="print"/>
          <a:stretch>
            <a:fillRect/>
          </a:stretch>
        </p:blipFill>
        <p:spPr>
          <a:xfrm>
            <a:off x="5559425" y="6901967"/>
            <a:ext cx="3480549" cy="345592"/>
          </a:xfrm>
          <a:prstGeom prst="rect">
            <a:avLst/>
          </a:prstGeom>
        </p:spPr>
      </p:pic>
      <p:sp>
        <p:nvSpPr>
          <p:cNvPr id="15" name="object 15"/>
          <p:cNvSpPr txBox="1"/>
          <p:nvPr/>
        </p:nvSpPr>
        <p:spPr>
          <a:xfrm>
            <a:off x="1615249" y="5119827"/>
            <a:ext cx="7532370" cy="2141220"/>
          </a:xfrm>
          <a:prstGeom prst="rect">
            <a:avLst/>
          </a:prstGeom>
        </p:spPr>
        <p:txBody>
          <a:bodyPr vert="horz" wrap="square" lIns="0" tIns="8890" rIns="0" bIns="0" rtlCol="0">
            <a:spAutoFit/>
          </a:bodyPr>
          <a:lstStyle/>
          <a:p>
            <a:pPr marL="12700" marR="5080" indent="2215515">
              <a:lnSpc>
                <a:spcPct val="101099"/>
              </a:lnSpc>
              <a:spcBef>
                <a:spcPts val="70"/>
              </a:spcBef>
              <a:tabLst>
                <a:tab pos="4444365" algn="l"/>
                <a:tab pos="7444740" algn="l"/>
              </a:tabLst>
            </a:pPr>
            <a:r>
              <a:rPr sz="2750" spc="-155" dirty="0">
                <a:solidFill>
                  <a:srgbClr val="332C2C"/>
                </a:solidFill>
                <a:latin typeface="Verdana"/>
                <a:cs typeface="Verdana"/>
              </a:rPr>
              <a:t>y</a:t>
            </a:r>
            <a:r>
              <a:rPr sz="2750" spc="-245" dirty="0">
                <a:solidFill>
                  <a:srgbClr val="332C2C"/>
                </a:solidFill>
                <a:latin typeface="Verdana"/>
                <a:cs typeface="Verdana"/>
              </a:rPr>
              <a:t> </a:t>
            </a:r>
            <a:r>
              <a:rPr sz="2750" spc="-25" dirty="0">
                <a:solidFill>
                  <a:srgbClr val="332C2C"/>
                </a:solidFill>
                <a:latin typeface="Verdana"/>
                <a:cs typeface="Verdana"/>
              </a:rPr>
              <a:t>la</a:t>
            </a:r>
            <a:r>
              <a:rPr sz="2750" dirty="0">
                <a:solidFill>
                  <a:srgbClr val="332C2C"/>
                </a:solidFill>
                <a:latin typeface="Verdana"/>
                <a:cs typeface="Verdana"/>
              </a:rPr>
              <a:t>	demuestra</a:t>
            </a:r>
            <a:r>
              <a:rPr sz="2750" spc="-70" dirty="0">
                <a:solidFill>
                  <a:srgbClr val="332C2C"/>
                </a:solidFill>
                <a:latin typeface="Verdana"/>
                <a:cs typeface="Verdana"/>
              </a:rPr>
              <a:t> </a:t>
            </a:r>
            <a:r>
              <a:rPr sz="2750" spc="-25" dirty="0">
                <a:solidFill>
                  <a:srgbClr val="332C2C"/>
                </a:solidFill>
                <a:latin typeface="Verdana"/>
                <a:cs typeface="Verdana"/>
              </a:rPr>
              <a:t>su </a:t>
            </a:r>
            <a:r>
              <a:rPr sz="2750" spc="45" dirty="0">
                <a:solidFill>
                  <a:srgbClr val="332C2C"/>
                </a:solidFill>
                <a:latin typeface="Verdana"/>
                <a:cs typeface="Verdana"/>
              </a:rPr>
              <a:t>importancia</a:t>
            </a:r>
            <a:r>
              <a:rPr sz="2750" spc="-220" dirty="0">
                <a:solidFill>
                  <a:srgbClr val="332C2C"/>
                </a:solidFill>
                <a:latin typeface="Verdana"/>
                <a:cs typeface="Verdana"/>
              </a:rPr>
              <a:t> </a:t>
            </a:r>
            <a:r>
              <a:rPr sz="2750" spc="65" dirty="0">
                <a:solidFill>
                  <a:srgbClr val="332C2C"/>
                </a:solidFill>
                <a:latin typeface="Verdana"/>
                <a:cs typeface="Verdana"/>
              </a:rPr>
              <a:t>en</a:t>
            </a:r>
            <a:r>
              <a:rPr sz="2750" spc="-215" dirty="0">
                <a:solidFill>
                  <a:srgbClr val="332C2C"/>
                </a:solidFill>
                <a:latin typeface="Verdana"/>
                <a:cs typeface="Verdana"/>
              </a:rPr>
              <a:t> </a:t>
            </a:r>
            <a:r>
              <a:rPr sz="2750" spc="-35" dirty="0">
                <a:solidFill>
                  <a:srgbClr val="332C2C"/>
                </a:solidFill>
                <a:latin typeface="Verdana"/>
                <a:cs typeface="Verdana"/>
              </a:rPr>
              <a:t>la</a:t>
            </a:r>
            <a:r>
              <a:rPr sz="2750" spc="-215" dirty="0">
                <a:solidFill>
                  <a:srgbClr val="332C2C"/>
                </a:solidFill>
                <a:latin typeface="Verdana"/>
                <a:cs typeface="Verdana"/>
              </a:rPr>
              <a:t> </a:t>
            </a:r>
            <a:r>
              <a:rPr sz="2750" dirty="0">
                <a:solidFill>
                  <a:srgbClr val="332C2C"/>
                </a:solidFill>
                <a:latin typeface="Verdana"/>
                <a:cs typeface="Verdana"/>
              </a:rPr>
              <a:t>resolución</a:t>
            </a:r>
            <a:r>
              <a:rPr sz="2750" spc="-215" dirty="0">
                <a:solidFill>
                  <a:srgbClr val="332C2C"/>
                </a:solidFill>
                <a:latin typeface="Verdana"/>
                <a:cs typeface="Verdana"/>
              </a:rPr>
              <a:t> </a:t>
            </a:r>
            <a:r>
              <a:rPr sz="2750" spc="80" dirty="0">
                <a:solidFill>
                  <a:srgbClr val="332C2C"/>
                </a:solidFill>
                <a:latin typeface="Verdana"/>
                <a:cs typeface="Verdana"/>
              </a:rPr>
              <a:t>de</a:t>
            </a:r>
            <a:r>
              <a:rPr sz="2750" spc="-215" dirty="0">
                <a:solidFill>
                  <a:srgbClr val="332C2C"/>
                </a:solidFill>
                <a:latin typeface="Verdana"/>
                <a:cs typeface="Verdana"/>
              </a:rPr>
              <a:t> </a:t>
            </a:r>
            <a:r>
              <a:rPr sz="2750" spc="-10" dirty="0">
                <a:solidFill>
                  <a:srgbClr val="332C2C"/>
                </a:solidFill>
                <a:latin typeface="Verdana"/>
                <a:cs typeface="Verdana"/>
              </a:rPr>
              <a:t>problemas </a:t>
            </a:r>
            <a:r>
              <a:rPr sz="2750" spc="-25" dirty="0">
                <a:solidFill>
                  <a:srgbClr val="332C2C"/>
                </a:solidFill>
                <a:latin typeface="Verdana"/>
                <a:cs typeface="Verdana"/>
              </a:rPr>
              <a:t>complejos.</a:t>
            </a:r>
            <a:r>
              <a:rPr sz="2750" spc="-220" dirty="0">
                <a:solidFill>
                  <a:srgbClr val="332C2C"/>
                </a:solidFill>
                <a:latin typeface="Verdana"/>
                <a:cs typeface="Verdana"/>
              </a:rPr>
              <a:t> </a:t>
            </a:r>
            <a:r>
              <a:rPr sz="2750" spc="-50" dirty="0">
                <a:solidFill>
                  <a:srgbClr val="332C2C"/>
                </a:solidFill>
                <a:latin typeface="Verdana"/>
                <a:cs typeface="Verdana"/>
              </a:rPr>
              <a:t>Su</a:t>
            </a:r>
            <a:r>
              <a:rPr sz="2750" spc="-215" dirty="0">
                <a:solidFill>
                  <a:srgbClr val="332C2C"/>
                </a:solidFill>
                <a:latin typeface="Verdana"/>
                <a:cs typeface="Verdana"/>
              </a:rPr>
              <a:t> </a:t>
            </a:r>
            <a:r>
              <a:rPr sz="2750" spc="50" dirty="0">
                <a:solidFill>
                  <a:srgbClr val="332C2C"/>
                </a:solidFill>
                <a:latin typeface="Verdana"/>
                <a:cs typeface="Verdana"/>
              </a:rPr>
              <a:t>capacidad</a:t>
            </a:r>
            <a:r>
              <a:rPr sz="2750" spc="-215" dirty="0">
                <a:solidFill>
                  <a:srgbClr val="332C2C"/>
                </a:solidFill>
                <a:latin typeface="Verdana"/>
                <a:cs typeface="Verdana"/>
              </a:rPr>
              <a:t> </a:t>
            </a:r>
            <a:r>
              <a:rPr sz="2750" spc="-40" dirty="0">
                <a:solidFill>
                  <a:srgbClr val="332C2C"/>
                </a:solidFill>
                <a:latin typeface="Verdana"/>
                <a:cs typeface="Verdana"/>
              </a:rPr>
              <a:t>para</a:t>
            </a:r>
            <a:r>
              <a:rPr sz="2750" spc="-215" dirty="0">
                <a:solidFill>
                  <a:srgbClr val="332C2C"/>
                </a:solidFill>
                <a:latin typeface="Verdana"/>
                <a:cs typeface="Verdana"/>
              </a:rPr>
              <a:t> </a:t>
            </a:r>
            <a:r>
              <a:rPr sz="2750" dirty="0">
                <a:solidFill>
                  <a:srgbClr val="332C2C"/>
                </a:solidFill>
                <a:latin typeface="Verdana"/>
                <a:cs typeface="Verdana"/>
              </a:rPr>
              <a:t>adaptarse</a:t>
            </a:r>
            <a:r>
              <a:rPr sz="2750" spc="-215" dirty="0">
                <a:solidFill>
                  <a:srgbClr val="332C2C"/>
                </a:solidFill>
                <a:latin typeface="Verdana"/>
                <a:cs typeface="Verdana"/>
              </a:rPr>
              <a:t> </a:t>
            </a:r>
            <a:r>
              <a:rPr sz="2750" spc="-50" dirty="0">
                <a:solidFill>
                  <a:srgbClr val="332C2C"/>
                </a:solidFill>
                <a:latin typeface="Verdana"/>
                <a:cs typeface="Verdana"/>
              </a:rPr>
              <a:t>a </a:t>
            </a:r>
            <a:r>
              <a:rPr sz="2750" spc="-10" dirty="0">
                <a:solidFill>
                  <a:srgbClr val="332C2C"/>
                </a:solidFill>
                <a:latin typeface="Verdana"/>
                <a:cs typeface="Verdana"/>
              </a:rPr>
              <a:t>diferentes</a:t>
            </a:r>
            <a:r>
              <a:rPr sz="2750" spc="-210" dirty="0">
                <a:solidFill>
                  <a:srgbClr val="332C2C"/>
                </a:solidFill>
                <a:latin typeface="Verdana"/>
                <a:cs typeface="Verdana"/>
              </a:rPr>
              <a:t> </a:t>
            </a:r>
            <a:r>
              <a:rPr sz="2750" spc="-20" dirty="0">
                <a:solidFill>
                  <a:srgbClr val="332C2C"/>
                </a:solidFill>
                <a:latin typeface="Verdana"/>
                <a:cs typeface="Verdana"/>
              </a:rPr>
              <a:t>escenarios</a:t>
            </a:r>
            <a:r>
              <a:rPr sz="2750" spc="-210" dirty="0">
                <a:solidFill>
                  <a:srgbClr val="332C2C"/>
                </a:solidFill>
                <a:latin typeface="Verdana"/>
                <a:cs typeface="Verdana"/>
              </a:rPr>
              <a:t> </a:t>
            </a:r>
            <a:r>
              <a:rPr sz="2750" dirty="0">
                <a:solidFill>
                  <a:srgbClr val="332C2C"/>
                </a:solidFill>
                <a:latin typeface="Verdana"/>
                <a:cs typeface="Verdana"/>
              </a:rPr>
              <a:t>lo</a:t>
            </a:r>
            <a:r>
              <a:rPr sz="2750" spc="-204" dirty="0">
                <a:solidFill>
                  <a:srgbClr val="332C2C"/>
                </a:solidFill>
                <a:latin typeface="Verdana"/>
                <a:cs typeface="Verdana"/>
              </a:rPr>
              <a:t> </a:t>
            </a:r>
            <a:r>
              <a:rPr sz="2750" dirty="0">
                <a:solidFill>
                  <a:srgbClr val="332C2C"/>
                </a:solidFill>
                <a:latin typeface="Verdana"/>
                <a:cs typeface="Verdana"/>
              </a:rPr>
              <a:t>convierte</a:t>
            </a:r>
            <a:r>
              <a:rPr sz="2750" spc="-210" dirty="0">
                <a:solidFill>
                  <a:srgbClr val="332C2C"/>
                </a:solidFill>
                <a:latin typeface="Verdana"/>
                <a:cs typeface="Verdana"/>
              </a:rPr>
              <a:t> </a:t>
            </a:r>
            <a:r>
              <a:rPr sz="2750" spc="65" dirty="0">
                <a:solidFill>
                  <a:srgbClr val="332C2C"/>
                </a:solidFill>
                <a:latin typeface="Verdana"/>
                <a:cs typeface="Verdana"/>
              </a:rPr>
              <a:t>en</a:t>
            </a:r>
            <a:r>
              <a:rPr sz="2750" spc="-204" dirty="0">
                <a:solidFill>
                  <a:srgbClr val="332C2C"/>
                </a:solidFill>
                <a:latin typeface="Verdana"/>
                <a:cs typeface="Verdana"/>
              </a:rPr>
              <a:t> </a:t>
            </a:r>
            <a:r>
              <a:rPr sz="2750" spc="35" dirty="0">
                <a:solidFill>
                  <a:srgbClr val="332C2C"/>
                </a:solidFill>
                <a:latin typeface="Verdana"/>
                <a:cs typeface="Verdana"/>
              </a:rPr>
              <a:t>una </a:t>
            </a:r>
            <a:r>
              <a:rPr sz="2750" spc="65" dirty="0">
                <a:solidFill>
                  <a:srgbClr val="332C2C"/>
                </a:solidFill>
                <a:latin typeface="Verdana"/>
                <a:cs typeface="Verdana"/>
              </a:rPr>
              <a:t>opción</a:t>
            </a:r>
            <a:r>
              <a:rPr sz="2750" spc="-240" dirty="0">
                <a:solidFill>
                  <a:srgbClr val="332C2C"/>
                </a:solidFill>
                <a:latin typeface="Verdana"/>
                <a:cs typeface="Verdana"/>
              </a:rPr>
              <a:t> </a:t>
            </a:r>
            <a:r>
              <a:rPr sz="2750" dirty="0">
                <a:solidFill>
                  <a:srgbClr val="332C2C"/>
                </a:solidFill>
                <a:latin typeface="Verdana"/>
                <a:cs typeface="Verdana"/>
              </a:rPr>
              <a:t>preferida</a:t>
            </a:r>
            <a:r>
              <a:rPr sz="2750" spc="-235" dirty="0">
                <a:solidFill>
                  <a:srgbClr val="332C2C"/>
                </a:solidFill>
                <a:latin typeface="Verdana"/>
                <a:cs typeface="Verdana"/>
              </a:rPr>
              <a:t> </a:t>
            </a:r>
            <a:r>
              <a:rPr sz="2750" spc="65" dirty="0">
                <a:solidFill>
                  <a:srgbClr val="332C2C"/>
                </a:solidFill>
                <a:latin typeface="Verdana"/>
                <a:cs typeface="Verdana"/>
              </a:rPr>
              <a:t>en</a:t>
            </a:r>
            <a:r>
              <a:rPr sz="2750" spc="-240" dirty="0">
                <a:solidFill>
                  <a:srgbClr val="332C2C"/>
                </a:solidFill>
                <a:latin typeface="Verdana"/>
                <a:cs typeface="Verdana"/>
              </a:rPr>
              <a:t> </a:t>
            </a:r>
            <a:r>
              <a:rPr sz="2750" spc="-25" dirty="0">
                <a:solidFill>
                  <a:srgbClr val="332C2C"/>
                </a:solidFill>
                <a:latin typeface="Verdana"/>
                <a:cs typeface="Verdana"/>
              </a:rPr>
              <a:t>la</a:t>
            </a:r>
            <a:r>
              <a:rPr sz="2750" dirty="0">
                <a:solidFill>
                  <a:srgbClr val="332C2C"/>
                </a:solidFill>
                <a:latin typeface="Verdana"/>
                <a:cs typeface="Verdana"/>
              </a:rPr>
              <a:t>		</a:t>
            </a:r>
            <a:r>
              <a:rPr sz="2750" spc="-470" dirty="0">
                <a:solidFill>
                  <a:srgbClr val="332C2C"/>
                </a:solidFill>
                <a:latin typeface="Verdana"/>
                <a:cs typeface="Verdana"/>
              </a:rPr>
              <a:t>.</a:t>
            </a:r>
            <a:endParaRPr sz="2750">
              <a:latin typeface="Verdana"/>
              <a:cs typeface="Verdana"/>
            </a:endParaRPr>
          </a:p>
        </p:txBody>
      </p:sp>
      <p:sp>
        <p:nvSpPr>
          <p:cNvPr id="16" name="object 16"/>
          <p:cNvSpPr txBox="1">
            <a:spLocks noGrp="1"/>
          </p:cNvSpPr>
          <p:nvPr>
            <p:ph type="title"/>
          </p:nvPr>
        </p:nvSpPr>
        <p:spPr>
          <a:prstGeom prst="rect">
            <a:avLst/>
          </a:prstGeom>
        </p:spPr>
        <p:txBody>
          <a:bodyPr vert="horz" wrap="square" lIns="0" tIns="351098" rIns="0" bIns="0" rtlCol="0">
            <a:spAutoFit/>
          </a:bodyPr>
          <a:lstStyle/>
          <a:p>
            <a:pPr marL="734695">
              <a:lnSpc>
                <a:spcPct val="100000"/>
              </a:lnSpc>
              <a:spcBef>
                <a:spcPts val="100"/>
              </a:spcBef>
            </a:pPr>
            <a:r>
              <a:rPr spc="-170" dirty="0"/>
              <a:t>Conclusión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340886" y="7929340"/>
            <a:ext cx="2947670" cy="2357755"/>
          </a:xfrm>
          <a:custGeom>
            <a:avLst/>
            <a:gdLst/>
            <a:ahLst/>
            <a:cxnLst/>
            <a:rect l="l" t="t" r="r" b="b"/>
            <a:pathLst>
              <a:path w="2947669" h="2357754">
                <a:moveTo>
                  <a:pt x="2947150" y="0"/>
                </a:moveTo>
                <a:lnTo>
                  <a:pt x="2907962" y="8920"/>
                </a:lnTo>
                <a:lnTo>
                  <a:pt x="2858388" y="21372"/>
                </a:lnTo>
                <a:lnTo>
                  <a:pt x="2809639" y="34776"/>
                </a:lnTo>
                <a:lnTo>
                  <a:pt x="2761698" y="49113"/>
                </a:lnTo>
                <a:lnTo>
                  <a:pt x="2714546" y="64362"/>
                </a:lnTo>
                <a:lnTo>
                  <a:pt x="2668165" y="80502"/>
                </a:lnTo>
                <a:lnTo>
                  <a:pt x="2622539" y="97512"/>
                </a:lnTo>
                <a:lnTo>
                  <a:pt x="2577648" y="115372"/>
                </a:lnTo>
                <a:lnTo>
                  <a:pt x="2533474" y="134061"/>
                </a:lnTo>
                <a:lnTo>
                  <a:pt x="2490001" y="153558"/>
                </a:lnTo>
                <a:lnTo>
                  <a:pt x="2447209" y="173843"/>
                </a:lnTo>
                <a:lnTo>
                  <a:pt x="2405082" y="194894"/>
                </a:lnTo>
                <a:lnTo>
                  <a:pt x="2363600" y="216692"/>
                </a:lnTo>
                <a:lnTo>
                  <a:pt x="2322746" y="239215"/>
                </a:lnTo>
                <a:lnTo>
                  <a:pt x="2282503" y="262442"/>
                </a:lnTo>
                <a:lnTo>
                  <a:pt x="2242851" y="286353"/>
                </a:lnTo>
                <a:lnTo>
                  <a:pt x="2203774" y="310928"/>
                </a:lnTo>
                <a:lnTo>
                  <a:pt x="2165253" y="336144"/>
                </a:lnTo>
                <a:lnTo>
                  <a:pt x="2127270" y="361983"/>
                </a:lnTo>
                <a:lnTo>
                  <a:pt x="2089808" y="388422"/>
                </a:lnTo>
                <a:lnTo>
                  <a:pt x="2052848" y="415442"/>
                </a:lnTo>
                <a:lnTo>
                  <a:pt x="2016372" y="443021"/>
                </a:lnTo>
                <a:lnTo>
                  <a:pt x="1980363" y="471140"/>
                </a:lnTo>
                <a:lnTo>
                  <a:pt x="1944803" y="499776"/>
                </a:lnTo>
                <a:lnTo>
                  <a:pt x="1909673" y="528909"/>
                </a:lnTo>
                <a:lnTo>
                  <a:pt x="1874956" y="558519"/>
                </a:lnTo>
                <a:lnTo>
                  <a:pt x="1840634" y="588585"/>
                </a:lnTo>
                <a:lnTo>
                  <a:pt x="1806688" y="619087"/>
                </a:lnTo>
                <a:lnTo>
                  <a:pt x="1773102" y="650003"/>
                </a:lnTo>
                <a:lnTo>
                  <a:pt x="1739856" y="681312"/>
                </a:lnTo>
                <a:lnTo>
                  <a:pt x="1706933" y="712995"/>
                </a:lnTo>
                <a:lnTo>
                  <a:pt x="1674316" y="745029"/>
                </a:lnTo>
                <a:lnTo>
                  <a:pt x="1641985" y="777396"/>
                </a:lnTo>
                <a:lnTo>
                  <a:pt x="1609924" y="810073"/>
                </a:lnTo>
                <a:lnTo>
                  <a:pt x="1578113" y="843041"/>
                </a:lnTo>
                <a:lnTo>
                  <a:pt x="1546536" y="876277"/>
                </a:lnTo>
                <a:lnTo>
                  <a:pt x="1515175" y="909763"/>
                </a:lnTo>
                <a:lnTo>
                  <a:pt x="1484011" y="943476"/>
                </a:lnTo>
                <a:lnTo>
                  <a:pt x="1453026" y="977397"/>
                </a:lnTo>
                <a:lnTo>
                  <a:pt x="1422202" y="1011504"/>
                </a:lnTo>
                <a:lnTo>
                  <a:pt x="1391523" y="1045777"/>
                </a:lnTo>
                <a:lnTo>
                  <a:pt x="1360969" y="1080195"/>
                </a:lnTo>
                <a:lnTo>
                  <a:pt x="1330522" y="1114738"/>
                </a:lnTo>
                <a:lnTo>
                  <a:pt x="1300165" y="1149384"/>
                </a:lnTo>
                <a:lnTo>
                  <a:pt x="1269880" y="1184113"/>
                </a:lnTo>
                <a:lnTo>
                  <a:pt x="1239649" y="1218904"/>
                </a:lnTo>
                <a:lnTo>
                  <a:pt x="1209454" y="1253737"/>
                </a:lnTo>
                <a:lnTo>
                  <a:pt x="1179276" y="1288590"/>
                </a:lnTo>
                <a:lnTo>
                  <a:pt x="1149093" y="1323443"/>
                </a:lnTo>
                <a:lnTo>
                  <a:pt x="1118891" y="1358276"/>
                </a:lnTo>
                <a:lnTo>
                  <a:pt x="1088654" y="1393067"/>
                </a:lnTo>
                <a:lnTo>
                  <a:pt x="1058363" y="1427796"/>
                </a:lnTo>
                <a:lnTo>
                  <a:pt x="1028001" y="1462442"/>
                </a:lnTo>
                <a:lnTo>
                  <a:pt x="997549" y="1496984"/>
                </a:lnTo>
                <a:lnTo>
                  <a:pt x="966990" y="1531403"/>
                </a:lnTo>
                <a:lnTo>
                  <a:pt x="936305" y="1565676"/>
                </a:lnTo>
                <a:lnTo>
                  <a:pt x="905477" y="1599783"/>
                </a:lnTo>
                <a:lnTo>
                  <a:pt x="874488" y="1633704"/>
                </a:lnTo>
                <a:lnTo>
                  <a:pt x="843319" y="1667417"/>
                </a:lnTo>
                <a:lnTo>
                  <a:pt x="811954" y="1700903"/>
                </a:lnTo>
                <a:lnTo>
                  <a:pt x="780373" y="1734140"/>
                </a:lnTo>
                <a:lnTo>
                  <a:pt x="748560" y="1767107"/>
                </a:lnTo>
                <a:lnTo>
                  <a:pt x="716495" y="1799784"/>
                </a:lnTo>
                <a:lnTo>
                  <a:pt x="684161" y="1832151"/>
                </a:lnTo>
                <a:lnTo>
                  <a:pt x="651541" y="1864186"/>
                </a:lnTo>
                <a:lnTo>
                  <a:pt x="618615" y="1895868"/>
                </a:lnTo>
                <a:lnTo>
                  <a:pt x="585367" y="1927178"/>
                </a:lnTo>
                <a:lnTo>
                  <a:pt x="551779" y="1958094"/>
                </a:lnTo>
                <a:lnTo>
                  <a:pt x="517831" y="1988595"/>
                </a:lnTo>
                <a:lnTo>
                  <a:pt x="483507" y="2018661"/>
                </a:lnTo>
                <a:lnTo>
                  <a:pt x="448789" y="2048272"/>
                </a:lnTo>
                <a:lnTo>
                  <a:pt x="413658" y="2077405"/>
                </a:lnTo>
                <a:lnTo>
                  <a:pt x="378096" y="2106042"/>
                </a:lnTo>
                <a:lnTo>
                  <a:pt x="342087" y="2134160"/>
                </a:lnTo>
                <a:lnTo>
                  <a:pt x="305610" y="2161739"/>
                </a:lnTo>
                <a:lnTo>
                  <a:pt x="268650" y="2188759"/>
                </a:lnTo>
                <a:lnTo>
                  <a:pt x="231188" y="2215199"/>
                </a:lnTo>
                <a:lnTo>
                  <a:pt x="193205" y="2241037"/>
                </a:lnTo>
                <a:lnTo>
                  <a:pt x="154684" y="2266254"/>
                </a:lnTo>
                <a:lnTo>
                  <a:pt x="115608" y="2290829"/>
                </a:lnTo>
                <a:lnTo>
                  <a:pt x="75957" y="2314740"/>
                </a:lnTo>
                <a:lnTo>
                  <a:pt x="35714" y="2337967"/>
                </a:lnTo>
                <a:lnTo>
                  <a:pt x="0" y="2357658"/>
                </a:lnTo>
              </a:path>
            </a:pathLst>
          </a:custGeom>
          <a:ln w="25012">
            <a:solidFill>
              <a:srgbClr val="332C2C"/>
            </a:solidFill>
          </a:ln>
        </p:spPr>
        <p:txBody>
          <a:bodyPr wrap="square" lIns="0" tIns="0" rIns="0" bIns="0" rtlCol="0"/>
          <a:lstStyle/>
          <a:p>
            <a:endParaRPr/>
          </a:p>
        </p:txBody>
      </p:sp>
      <p:grpSp>
        <p:nvGrpSpPr>
          <p:cNvPr id="3" name="object 3"/>
          <p:cNvGrpSpPr/>
          <p:nvPr/>
        </p:nvGrpSpPr>
        <p:grpSpPr>
          <a:xfrm>
            <a:off x="-12506" y="-12505"/>
            <a:ext cx="18300700" cy="2339340"/>
            <a:chOff x="-12506" y="-12505"/>
            <a:chExt cx="18300700" cy="2339340"/>
          </a:xfrm>
        </p:grpSpPr>
        <p:sp>
          <p:nvSpPr>
            <p:cNvPr id="4" name="object 4"/>
            <p:cNvSpPr/>
            <p:nvPr/>
          </p:nvSpPr>
          <p:spPr>
            <a:xfrm>
              <a:off x="0" y="0"/>
              <a:ext cx="2740660" cy="2314575"/>
            </a:xfrm>
            <a:custGeom>
              <a:avLst/>
              <a:gdLst/>
              <a:ahLst/>
              <a:cxnLst/>
              <a:rect l="l" t="t" r="r" b="b"/>
              <a:pathLst>
                <a:path w="2740660" h="2314575">
                  <a:moveTo>
                    <a:pt x="2740301" y="0"/>
                  </a:moveTo>
                  <a:lnTo>
                    <a:pt x="2677093" y="32654"/>
                  </a:lnTo>
                  <a:lnTo>
                    <a:pt x="2636239" y="55177"/>
                  </a:lnTo>
                  <a:lnTo>
                    <a:pt x="2595995" y="78404"/>
                  </a:lnTo>
                  <a:lnTo>
                    <a:pt x="2556344" y="102315"/>
                  </a:lnTo>
                  <a:lnTo>
                    <a:pt x="2517266" y="126889"/>
                  </a:lnTo>
                  <a:lnTo>
                    <a:pt x="2478744" y="152106"/>
                  </a:lnTo>
                  <a:lnTo>
                    <a:pt x="2440761" y="177944"/>
                  </a:lnTo>
                  <a:lnTo>
                    <a:pt x="2403298" y="204384"/>
                  </a:lnTo>
                  <a:lnTo>
                    <a:pt x="2366337" y="231404"/>
                  </a:lnTo>
                  <a:lnTo>
                    <a:pt x="2329861" y="258983"/>
                  </a:lnTo>
                  <a:lnTo>
                    <a:pt x="2293851" y="287101"/>
                  </a:lnTo>
                  <a:lnTo>
                    <a:pt x="2258290" y="315737"/>
                  </a:lnTo>
                  <a:lnTo>
                    <a:pt x="2223159" y="344870"/>
                  </a:lnTo>
                  <a:lnTo>
                    <a:pt x="2188441" y="374480"/>
                  </a:lnTo>
                  <a:lnTo>
                    <a:pt x="2154117" y="404546"/>
                  </a:lnTo>
                  <a:lnTo>
                    <a:pt x="2120170" y="435047"/>
                  </a:lnTo>
                  <a:lnTo>
                    <a:pt x="2086582" y="465963"/>
                  </a:lnTo>
                  <a:lnTo>
                    <a:pt x="2053335" y="497272"/>
                  </a:lnTo>
                  <a:lnTo>
                    <a:pt x="2020411" y="528955"/>
                  </a:lnTo>
                  <a:lnTo>
                    <a:pt x="1987792" y="560989"/>
                  </a:lnTo>
                  <a:lnTo>
                    <a:pt x="1955460" y="593356"/>
                  </a:lnTo>
                  <a:lnTo>
                    <a:pt x="1923397" y="626033"/>
                  </a:lnTo>
                  <a:lnTo>
                    <a:pt x="1891585" y="659000"/>
                  </a:lnTo>
                  <a:lnTo>
                    <a:pt x="1860006" y="692236"/>
                  </a:lnTo>
                  <a:lnTo>
                    <a:pt x="1828643" y="725722"/>
                  </a:lnTo>
                  <a:lnTo>
                    <a:pt x="1797477" y="759435"/>
                  </a:lnTo>
                  <a:lnTo>
                    <a:pt x="1766490" y="793356"/>
                  </a:lnTo>
                  <a:lnTo>
                    <a:pt x="1735665" y="827463"/>
                  </a:lnTo>
                  <a:lnTo>
                    <a:pt x="1704984" y="861735"/>
                  </a:lnTo>
                  <a:lnTo>
                    <a:pt x="1674428" y="896153"/>
                  </a:lnTo>
                  <a:lnTo>
                    <a:pt x="1643979" y="930695"/>
                  </a:lnTo>
                  <a:lnTo>
                    <a:pt x="1613621" y="965341"/>
                  </a:lnTo>
                  <a:lnTo>
                    <a:pt x="1583334" y="1000070"/>
                  </a:lnTo>
                  <a:lnTo>
                    <a:pt x="1553100" y="1034861"/>
                  </a:lnTo>
                  <a:lnTo>
                    <a:pt x="1522903" y="1069693"/>
                  </a:lnTo>
                  <a:lnTo>
                    <a:pt x="1492724" y="1104546"/>
                  </a:lnTo>
                  <a:lnTo>
                    <a:pt x="1462545" y="1139400"/>
                  </a:lnTo>
                  <a:lnTo>
                    <a:pt x="1432348" y="1174233"/>
                  </a:lnTo>
                  <a:lnTo>
                    <a:pt x="1402115" y="1209024"/>
                  </a:lnTo>
                  <a:lnTo>
                    <a:pt x="1371828" y="1243753"/>
                  </a:lnTo>
                  <a:lnTo>
                    <a:pt x="1341470" y="1278400"/>
                  </a:lnTo>
                  <a:lnTo>
                    <a:pt x="1311021" y="1312942"/>
                  </a:lnTo>
                  <a:lnTo>
                    <a:pt x="1280466" y="1347361"/>
                  </a:lnTo>
                  <a:lnTo>
                    <a:pt x="1249784" y="1381634"/>
                  </a:lnTo>
                  <a:lnTo>
                    <a:pt x="1218959" y="1415742"/>
                  </a:lnTo>
                  <a:lnTo>
                    <a:pt x="1187973" y="1449662"/>
                  </a:lnTo>
                  <a:lnTo>
                    <a:pt x="1156807" y="1483376"/>
                  </a:lnTo>
                  <a:lnTo>
                    <a:pt x="1125444" y="1516862"/>
                  </a:lnTo>
                  <a:lnTo>
                    <a:pt x="1093865" y="1550099"/>
                  </a:lnTo>
                  <a:lnTo>
                    <a:pt x="1062054" y="1583066"/>
                  </a:lnTo>
                  <a:lnTo>
                    <a:pt x="1029991" y="1615744"/>
                  </a:lnTo>
                  <a:lnTo>
                    <a:pt x="997659" y="1648111"/>
                  </a:lnTo>
                  <a:lnTo>
                    <a:pt x="965040" y="1680146"/>
                  </a:lnTo>
                  <a:lnTo>
                    <a:pt x="932116" y="1711828"/>
                  </a:lnTo>
                  <a:lnTo>
                    <a:pt x="898869" y="1743138"/>
                  </a:lnTo>
                  <a:lnTo>
                    <a:pt x="865281" y="1774054"/>
                  </a:lnTo>
                  <a:lnTo>
                    <a:pt x="831334" y="1804555"/>
                  </a:lnTo>
                  <a:lnTo>
                    <a:pt x="797011" y="1834621"/>
                  </a:lnTo>
                  <a:lnTo>
                    <a:pt x="762293" y="1864232"/>
                  </a:lnTo>
                  <a:lnTo>
                    <a:pt x="727162" y="1893365"/>
                  </a:lnTo>
                  <a:lnTo>
                    <a:pt x="691600" y="1922002"/>
                  </a:lnTo>
                  <a:lnTo>
                    <a:pt x="655591" y="1950120"/>
                  </a:lnTo>
                  <a:lnTo>
                    <a:pt x="619114" y="1977699"/>
                  </a:lnTo>
                  <a:lnTo>
                    <a:pt x="582154" y="2004719"/>
                  </a:lnTo>
                  <a:lnTo>
                    <a:pt x="544691" y="2031159"/>
                  </a:lnTo>
                  <a:lnTo>
                    <a:pt x="506707" y="2056997"/>
                  </a:lnTo>
                  <a:lnTo>
                    <a:pt x="468186" y="2082214"/>
                  </a:lnTo>
                  <a:lnTo>
                    <a:pt x="429108" y="2106789"/>
                  </a:lnTo>
                  <a:lnTo>
                    <a:pt x="389456" y="2130700"/>
                  </a:lnTo>
                  <a:lnTo>
                    <a:pt x="349212" y="2153927"/>
                  </a:lnTo>
                  <a:lnTo>
                    <a:pt x="308359" y="2176450"/>
                  </a:lnTo>
                  <a:lnTo>
                    <a:pt x="266877" y="2198248"/>
                  </a:lnTo>
                  <a:lnTo>
                    <a:pt x="224749" y="2219299"/>
                  </a:lnTo>
                  <a:lnTo>
                    <a:pt x="181958" y="2239584"/>
                  </a:lnTo>
                  <a:lnTo>
                    <a:pt x="138485" y="2259081"/>
                  </a:lnTo>
                  <a:lnTo>
                    <a:pt x="94312" y="2277770"/>
                  </a:lnTo>
                  <a:lnTo>
                    <a:pt x="49421" y="2295630"/>
                  </a:lnTo>
                  <a:lnTo>
                    <a:pt x="3795" y="2312640"/>
                  </a:lnTo>
                  <a:lnTo>
                    <a:pt x="0" y="2313961"/>
                  </a:lnTo>
                </a:path>
              </a:pathLst>
            </a:custGeom>
            <a:ln w="25012">
              <a:solidFill>
                <a:srgbClr val="332C2C"/>
              </a:solidFill>
            </a:ln>
          </p:spPr>
          <p:txBody>
            <a:bodyPr wrap="square" lIns="0" tIns="0" rIns="0" bIns="0" rtlCol="0"/>
            <a:lstStyle/>
            <a:p>
              <a:endParaRPr/>
            </a:p>
          </p:txBody>
        </p:sp>
        <p:sp>
          <p:nvSpPr>
            <p:cNvPr id="5" name="object 5"/>
            <p:cNvSpPr/>
            <p:nvPr/>
          </p:nvSpPr>
          <p:spPr>
            <a:xfrm>
              <a:off x="10566" y="536308"/>
              <a:ext cx="18277840" cy="47625"/>
            </a:xfrm>
            <a:custGeom>
              <a:avLst/>
              <a:gdLst/>
              <a:ahLst/>
              <a:cxnLst/>
              <a:rect l="l" t="t" r="r" b="b"/>
              <a:pathLst>
                <a:path w="18277840" h="47625">
                  <a:moveTo>
                    <a:pt x="18277421" y="0"/>
                  </a:moveTo>
                  <a:lnTo>
                    <a:pt x="0" y="0"/>
                  </a:lnTo>
                  <a:lnTo>
                    <a:pt x="0" y="47625"/>
                  </a:lnTo>
                  <a:lnTo>
                    <a:pt x="18277421" y="47625"/>
                  </a:lnTo>
                  <a:lnTo>
                    <a:pt x="18277421" y="0"/>
                  </a:lnTo>
                  <a:close/>
                </a:path>
              </a:pathLst>
            </a:custGeom>
            <a:solidFill>
              <a:srgbClr val="332C2C"/>
            </a:solidFill>
          </p:spPr>
          <p:txBody>
            <a:bodyPr wrap="square" lIns="0" tIns="0" rIns="0" bIns="0" rtlCol="0"/>
            <a:lstStyle/>
            <a:p>
              <a:endParaRPr/>
            </a:p>
          </p:txBody>
        </p:sp>
      </p:grpSp>
      <p:sp>
        <p:nvSpPr>
          <p:cNvPr id="6" name="object 6"/>
          <p:cNvSpPr/>
          <p:nvPr/>
        </p:nvSpPr>
        <p:spPr>
          <a:xfrm>
            <a:off x="0" y="9754514"/>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txBox="1">
            <a:spLocks noGrp="1"/>
          </p:cNvSpPr>
          <p:nvPr>
            <p:ph type="title"/>
          </p:nvPr>
        </p:nvSpPr>
        <p:spPr>
          <a:xfrm>
            <a:off x="6951577" y="4302512"/>
            <a:ext cx="4572635" cy="1525905"/>
          </a:xfrm>
          <a:prstGeom prst="rect">
            <a:avLst/>
          </a:prstGeom>
        </p:spPr>
        <p:txBody>
          <a:bodyPr vert="horz" wrap="square" lIns="0" tIns="11430" rIns="0" bIns="0" rtlCol="0">
            <a:spAutoFit/>
          </a:bodyPr>
          <a:lstStyle/>
          <a:p>
            <a:pPr marL="12700">
              <a:lnSpc>
                <a:spcPct val="100000"/>
              </a:lnSpc>
              <a:spcBef>
                <a:spcPts val="90"/>
              </a:spcBef>
            </a:pPr>
            <a:r>
              <a:rPr sz="9850" spc="-425" dirty="0"/>
              <a:t>¡Gracias!</a:t>
            </a:r>
            <a:endParaRPr sz="98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369551" y="2482850"/>
            <a:ext cx="7917779" cy="7803540"/>
            <a:chOff x="11096307" y="3131096"/>
            <a:chExt cx="7192276" cy="7156390"/>
          </a:xfrm>
        </p:grpSpPr>
        <p:sp>
          <p:nvSpPr>
            <p:cNvPr id="3" name="object 3"/>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4" name="object 4"/>
            <p:cNvSpPr/>
            <p:nvPr/>
          </p:nvSpPr>
          <p:spPr>
            <a:xfrm>
              <a:off x="11096307" y="3131096"/>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grpSp>
      <p:sp>
        <p:nvSpPr>
          <p:cNvPr id="6" name="object 6"/>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2" cstate="print"/>
          <a:stretch>
            <a:fillRect/>
          </a:stretch>
        </p:blipFill>
        <p:spPr>
          <a:xfrm>
            <a:off x="1641595" y="3945064"/>
            <a:ext cx="3701713" cy="343877"/>
          </a:xfrm>
          <a:prstGeom prst="rect">
            <a:avLst/>
          </a:prstGeom>
        </p:spPr>
      </p:pic>
      <p:pic>
        <p:nvPicPr>
          <p:cNvPr id="9" name="object 9"/>
          <p:cNvPicPr/>
          <p:nvPr/>
        </p:nvPicPr>
        <p:blipFill>
          <a:blip r:embed="rId3" cstate="print"/>
          <a:stretch>
            <a:fillRect/>
          </a:stretch>
        </p:blipFill>
        <p:spPr>
          <a:xfrm>
            <a:off x="1641513" y="5223205"/>
            <a:ext cx="3394926" cy="275882"/>
          </a:xfrm>
          <a:prstGeom prst="rect">
            <a:avLst/>
          </a:prstGeom>
        </p:spPr>
      </p:pic>
      <p:sp>
        <p:nvSpPr>
          <p:cNvPr id="10" name="object 10"/>
          <p:cNvSpPr txBox="1">
            <a:spLocks noGrp="1"/>
          </p:cNvSpPr>
          <p:nvPr>
            <p:ph type="body" idx="1"/>
          </p:nvPr>
        </p:nvSpPr>
        <p:spPr>
          <a:prstGeom prst="rect">
            <a:avLst/>
          </a:prstGeom>
        </p:spPr>
        <p:txBody>
          <a:bodyPr vert="horz" wrap="square" lIns="0" tIns="13335" rIns="0" bIns="0" rtlCol="0">
            <a:spAutoFit/>
          </a:bodyPr>
          <a:lstStyle/>
          <a:p>
            <a:pPr marL="12700">
              <a:lnSpc>
                <a:spcPct val="100000"/>
              </a:lnSpc>
              <a:spcBef>
                <a:spcPts val="105"/>
              </a:spcBef>
            </a:pPr>
            <a:r>
              <a:rPr dirty="0"/>
              <a:t>El</a:t>
            </a:r>
            <a:r>
              <a:rPr spc="-135" dirty="0"/>
              <a:t> </a:t>
            </a:r>
            <a:r>
              <a:rPr dirty="0"/>
              <a:t>algoritmo</a:t>
            </a:r>
            <a:r>
              <a:rPr spc="-130" dirty="0"/>
              <a:t> </a:t>
            </a:r>
            <a:r>
              <a:rPr dirty="0"/>
              <a:t>DFS</a:t>
            </a:r>
            <a:r>
              <a:rPr spc="-130" dirty="0"/>
              <a:t> </a:t>
            </a:r>
            <a:r>
              <a:rPr spc="-50" dirty="0"/>
              <a:t>se</a:t>
            </a:r>
            <a:r>
              <a:rPr spc="-130" dirty="0"/>
              <a:t> </a:t>
            </a:r>
            <a:r>
              <a:rPr spc="-10" dirty="0"/>
              <a:t>basa</a:t>
            </a:r>
            <a:r>
              <a:rPr spc="-135" dirty="0"/>
              <a:t> </a:t>
            </a:r>
            <a:r>
              <a:rPr spc="65" dirty="0"/>
              <a:t>en</a:t>
            </a:r>
            <a:r>
              <a:rPr spc="-130" dirty="0"/>
              <a:t> </a:t>
            </a:r>
            <a:r>
              <a:rPr spc="-10" dirty="0"/>
              <a:t>el</a:t>
            </a:r>
            <a:r>
              <a:rPr spc="-130" dirty="0"/>
              <a:t> </a:t>
            </a:r>
            <a:r>
              <a:rPr dirty="0"/>
              <a:t>principio</a:t>
            </a:r>
            <a:r>
              <a:rPr spc="-130" dirty="0"/>
              <a:t> </a:t>
            </a:r>
            <a:r>
              <a:rPr spc="55" dirty="0"/>
              <a:t>de</a:t>
            </a:r>
          </a:p>
          <a:p>
            <a:pPr marL="12700" marR="468630" indent="3735704">
              <a:lnSpc>
                <a:spcPct val="101099"/>
              </a:lnSpc>
              <a:spcBef>
                <a:spcPts val="40"/>
              </a:spcBef>
            </a:pPr>
            <a:r>
              <a:rPr spc="-420" dirty="0"/>
              <a:t>.</a:t>
            </a:r>
            <a:r>
              <a:rPr spc="-160" dirty="0"/>
              <a:t> </a:t>
            </a:r>
            <a:r>
              <a:rPr dirty="0"/>
              <a:t>Comienza</a:t>
            </a:r>
            <a:r>
              <a:rPr spc="-155" dirty="0"/>
              <a:t> </a:t>
            </a:r>
            <a:r>
              <a:rPr spc="65" dirty="0"/>
              <a:t>en</a:t>
            </a:r>
            <a:r>
              <a:rPr spc="-155" dirty="0"/>
              <a:t> </a:t>
            </a:r>
            <a:r>
              <a:rPr spc="85" dirty="0"/>
              <a:t>un </a:t>
            </a:r>
            <a:r>
              <a:rPr spc="90" dirty="0"/>
              <a:t>nodo</a:t>
            </a:r>
            <a:r>
              <a:rPr spc="-210" dirty="0"/>
              <a:t> </a:t>
            </a:r>
            <a:r>
              <a:rPr dirty="0"/>
              <a:t>inicial</a:t>
            </a:r>
            <a:r>
              <a:rPr spc="-210" dirty="0"/>
              <a:t> </a:t>
            </a:r>
            <a:r>
              <a:rPr spc="-155" dirty="0"/>
              <a:t>y</a:t>
            </a:r>
            <a:r>
              <a:rPr spc="-210" dirty="0"/>
              <a:t> </a:t>
            </a:r>
            <a:r>
              <a:rPr spc="-45" dirty="0"/>
              <a:t>explora</a:t>
            </a:r>
            <a:r>
              <a:rPr spc="-210" dirty="0"/>
              <a:t> </a:t>
            </a:r>
            <a:r>
              <a:rPr dirty="0"/>
              <a:t>tan</a:t>
            </a:r>
            <a:r>
              <a:rPr spc="-204" dirty="0"/>
              <a:t> </a:t>
            </a:r>
            <a:r>
              <a:rPr spc="-60" dirty="0"/>
              <a:t>lejos</a:t>
            </a:r>
            <a:r>
              <a:rPr spc="-210" dirty="0"/>
              <a:t> </a:t>
            </a:r>
            <a:r>
              <a:rPr spc="100" dirty="0"/>
              <a:t>como</a:t>
            </a:r>
            <a:r>
              <a:rPr spc="-210" dirty="0"/>
              <a:t> </a:t>
            </a:r>
            <a:r>
              <a:rPr spc="-25" dirty="0"/>
              <a:t>sea </a:t>
            </a:r>
            <a:r>
              <a:rPr dirty="0"/>
              <a:t>posible</a:t>
            </a:r>
            <a:r>
              <a:rPr spc="-185" dirty="0"/>
              <a:t> </a:t>
            </a:r>
            <a:r>
              <a:rPr spc="-10" dirty="0"/>
              <a:t>antes</a:t>
            </a:r>
            <a:r>
              <a:rPr spc="-185" dirty="0"/>
              <a:t> </a:t>
            </a:r>
            <a:r>
              <a:rPr spc="80" dirty="0"/>
              <a:t>de</a:t>
            </a:r>
            <a:r>
              <a:rPr spc="-185" dirty="0"/>
              <a:t> </a:t>
            </a:r>
            <a:r>
              <a:rPr spc="-45" dirty="0"/>
              <a:t>retroceder.</a:t>
            </a:r>
            <a:r>
              <a:rPr spc="-185" dirty="0"/>
              <a:t> </a:t>
            </a:r>
            <a:r>
              <a:rPr dirty="0"/>
              <a:t>Utiliza</a:t>
            </a:r>
            <a:r>
              <a:rPr spc="-185" dirty="0"/>
              <a:t> </a:t>
            </a:r>
            <a:r>
              <a:rPr spc="35" dirty="0"/>
              <a:t>una</a:t>
            </a:r>
          </a:p>
          <a:p>
            <a:pPr marL="12700" marR="250190" indent="3498850">
              <a:lnSpc>
                <a:spcPct val="101499"/>
              </a:lnSpc>
              <a:spcBef>
                <a:spcPts val="25"/>
              </a:spcBef>
            </a:pPr>
            <a:r>
              <a:rPr dirty="0"/>
              <a:t>llamada</a:t>
            </a:r>
            <a:r>
              <a:rPr spc="-95" dirty="0"/>
              <a:t> </a:t>
            </a:r>
            <a:r>
              <a:rPr dirty="0"/>
              <a:t>pila</a:t>
            </a:r>
            <a:r>
              <a:rPr spc="-95" dirty="0"/>
              <a:t> </a:t>
            </a:r>
            <a:r>
              <a:rPr spc="-20" dirty="0"/>
              <a:t>para </a:t>
            </a:r>
            <a:r>
              <a:rPr spc="-10" dirty="0"/>
              <a:t>recordar</a:t>
            </a:r>
            <a:r>
              <a:rPr spc="-225" dirty="0"/>
              <a:t> </a:t>
            </a:r>
            <a:r>
              <a:rPr spc="-35" dirty="0"/>
              <a:t>los</a:t>
            </a:r>
            <a:r>
              <a:rPr spc="-225" dirty="0"/>
              <a:t> </a:t>
            </a:r>
            <a:r>
              <a:rPr spc="50" dirty="0"/>
              <a:t>nodos</a:t>
            </a:r>
            <a:r>
              <a:rPr spc="-225" dirty="0"/>
              <a:t> </a:t>
            </a:r>
            <a:r>
              <a:rPr spc="-70" dirty="0"/>
              <a:t>visitados,</a:t>
            </a:r>
            <a:r>
              <a:rPr spc="-225" dirty="0"/>
              <a:t> </a:t>
            </a:r>
            <a:r>
              <a:rPr dirty="0"/>
              <a:t>lo</a:t>
            </a:r>
            <a:r>
              <a:rPr spc="-225" dirty="0"/>
              <a:t> </a:t>
            </a:r>
            <a:r>
              <a:rPr spc="85" dirty="0"/>
              <a:t>que</a:t>
            </a:r>
            <a:r>
              <a:rPr spc="-225" dirty="0"/>
              <a:t> </a:t>
            </a:r>
            <a:r>
              <a:rPr spc="-35" dirty="0"/>
              <a:t>le </a:t>
            </a:r>
            <a:r>
              <a:rPr dirty="0"/>
              <a:t>permite</a:t>
            </a:r>
            <a:r>
              <a:rPr spc="-170" dirty="0"/>
              <a:t> </a:t>
            </a:r>
            <a:r>
              <a:rPr dirty="0"/>
              <a:t>gestionar</a:t>
            </a:r>
            <a:r>
              <a:rPr spc="-165" dirty="0"/>
              <a:t> </a:t>
            </a:r>
            <a:r>
              <a:rPr spc="-10" dirty="0"/>
              <a:t>el</a:t>
            </a:r>
            <a:r>
              <a:rPr spc="-165" dirty="0"/>
              <a:t> </a:t>
            </a:r>
            <a:r>
              <a:rPr dirty="0"/>
              <a:t>recorrido</a:t>
            </a:r>
            <a:r>
              <a:rPr spc="-170" dirty="0"/>
              <a:t> </a:t>
            </a:r>
            <a:r>
              <a:rPr spc="80" dirty="0"/>
              <a:t>de</a:t>
            </a:r>
            <a:r>
              <a:rPr spc="-165" dirty="0"/>
              <a:t> </a:t>
            </a:r>
            <a:r>
              <a:rPr spc="-10" dirty="0"/>
              <a:t>manera eﬁciente.</a:t>
            </a:r>
          </a:p>
        </p:txBody>
      </p:sp>
      <p:sp>
        <p:nvSpPr>
          <p:cNvPr id="11" name="object 11"/>
          <p:cNvSpPr txBox="1">
            <a:spLocks noGrp="1"/>
          </p:cNvSpPr>
          <p:nvPr>
            <p:ph type="title"/>
          </p:nvPr>
        </p:nvSpPr>
        <p:spPr>
          <a:xfrm>
            <a:off x="868807" y="1011677"/>
            <a:ext cx="16299180" cy="1819910"/>
          </a:xfrm>
          <a:prstGeom prst="rect">
            <a:avLst/>
          </a:prstGeom>
        </p:spPr>
        <p:txBody>
          <a:bodyPr vert="horz" wrap="square" lIns="0" tIns="369182" rIns="0" bIns="0" rtlCol="0">
            <a:spAutoFit/>
          </a:bodyPr>
          <a:lstStyle/>
          <a:p>
            <a:pPr marL="734060">
              <a:lnSpc>
                <a:spcPct val="100000"/>
              </a:lnSpc>
              <a:spcBef>
                <a:spcPts val="125"/>
              </a:spcBef>
            </a:pPr>
            <a:r>
              <a:rPr sz="5900" spc="-160" dirty="0"/>
              <a:t>Principios</a:t>
            </a:r>
            <a:r>
              <a:rPr sz="5900" spc="-275" dirty="0"/>
              <a:t> </a:t>
            </a:r>
            <a:r>
              <a:rPr sz="5900" spc="-145" dirty="0"/>
              <a:t>del</a:t>
            </a:r>
            <a:r>
              <a:rPr sz="5900" spc="-280" dirty="0"/>
              <a:t> </a:t>
            </a:r>
            <a:r>
              <a:rPr sz="5900" spc="-170" dirty="0"/>
              <a:t>Algoritmo</a:t>
            </a:r>
            <a:endParaRPr sz="5900"/>
          </a:p>
        </p:txBody>
      </p:sp>
      <p:pic>
        <p:nvPicPr>
          <p:cNvPr id="16" name="Imagen 15">
            <a:extLst>
              <a:ext uri="{FF2B5EF4-FFF2-40B4-BE49-F238E27FC236}">
                <a16:creationId xmlns:a16="http://schemas.microsoft.com/office/drawing/2014/main" id="{6AE41C6E-4F43-406A-8635-A5252364695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88138" y="2863850"/>
            <a:ext cx="7719535" cy="48247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92151" y="2378077"/>
            <a:ext cx="6157074" cy="5963652"/>
            <a:chOff x="1619999" y="3112503"/>
            <a:chExt cx="5229225" cy="5229225"/>
          </a:xfrm>
        </p:grpSpPr>
        <p:sp>
          <p:nvSpPr>
            <p:cNvPr id="3" name="object 3"/>
            <p:cNvSpPr/>
            <p:nvPr/>
          </p:nvSpPr>
          <p:spPr>
            <a:xfrm>
              <a:off x="1619999" y="3112503"/>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4" name="object 4"/>
            <p:cNvPicPr/>
            <p:nvPr/>
          </p:nvPicPr>
          <p:blipFill>
            <a:blip r:embed="rId2" cstate="print"/>
            <a:stretch>
              <a:fillRect/>
            </a:stretch>
          </p:blipFill>
          <p:spPr>
            <a:xfrm>
              <a:off x="1690611" y="3171748"/>
              <a:ext cx="5095874" cy="5095862"/>
            </a:xfrm>
            <a:prstGeom prst="rect">
              <a:avLst/>
            </a:prstGeom>
          </p:spPr>
        </p:pic>
      </p:grpSp>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50" y="548220"/>
            <a:ext cx="18288000" cy="47625"/>
          </a:xfrm>
          <a:custGeom>
            <a:avLst/>
            <a:gdLst/>
            <a:ahLst/>
            <a:cxnLst/>
            <a:rect l="l" t="t" r="r" b="b"/>
            <a:pathLst>
              <a:path w="18288000" h="47625">
                <a:moveTo>
                  <a:pt x="18287937" y="0"/>
                </a:moveTo>
                <a:lnTo>
                  <a:pt x="0" y="0"/>
                </a:lnTo>
                <a:lnTo>
                  <a:pt x="0" y="47625"/>
                </a:lnTo>
                <a:lnTo>
                  <a:pt x="18287937" y="47625"/>
                </a:lnTo>
                <a:lnTo>
                  <a:pt x="18287937"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object 8"/>
          <p:cNvPicPr/>
          <p:nvPr/>
        </p:nvPicPr>
        <p:blipFill>
          <a:blip r:embed="rId3" cstate="print"/>
          <a:stretch>
            <a:fillRect/>
          </a:stretch>
        </p:blipFill>
        <p:spPr>
          <a:xfrm>
            <a:off x="8938235" y="3503231"/>
            <a:ext cx="3852570" cy="343801"/>
          </a:xfrm>
          <a:prstGeom prst="rect">
            <a:avLst/>
          </a:prstGeom>
        </p:spPr>
      </p:pic>
      <p:pic>
        <p:nvPicPr>
          <p:cNvPr id="9" name="object 9"/>
          <p:cNvPicPr/>
          <p:nvPr/>
        </p:nvPicPr>
        <p:blipFill>
          <a:blip r:embed="rId4" cstate="print"/>
          <a:stretch>
            <a:fillRect/>
          </a:stretch>
        </p:blipFill>
        <p:spPr>
          <a:xfrm>
            <a:off x="8414360" y="4350956"/>
            <a:ext cx="1360690" cy="275882"/>
          </a:xfrm>
          <a:prstGeom prst="rect">
            <a:avLst/>
          </a:prstGeom>
        </p:spPr>
      </p:pic>
      <p:pic>
        <p:nvPicPr>
          <p:cNvPr id="10" name="object 10"/>
          <p:cNvPicPr/>
          <p:nvPr/>
        </p:nvPicPr>
        <p:blipFill>
          <a:blip r:embed="rId5" cstate="print"/>
          <a:stretch>
            <a:fillRect/>
          </a:stretch>
        </p:blipFill>
        <p:spPr>
          <a:xfrm>
            <a:off x="13401675" y="4350956"/>
            <a:ext cx="1112520" cy="275882"/>
          </a:xfrm>
          <a:prstGeom prst="rect">
            <a:avLst/>
          </a:prstGeom>
        </p:spPr>
      </p:pic>
      <p:sp>
        <p:nvSpPr>
          <p:cNvPr id="11" name="object 11"/>
          <p:cNvSpPr txBox="1"/>
          <p:nvPr/>
        </p:nvSpPr>
        <p:spPr>
          <a:xfrm>
            <a:off x="8405215" y="3414751"/>
            <a:ext cx="7475220" cy="2998470"/>
          </a:xfrm>
          <a:prstGeom prst="rect">
            <a:avLst/>
          </a:prstGeom>
        </p:spPr>
        <p:txBody>
          <a:bodyPr vert="horz" wrap="square" lIns="0" tIns="13335" rIns="0" bIns="0" rtlCol="0">
            <a:spAutoFit/>
          </a:bodyPr>
          <a:lstStyle/>
          <a:p>
            <a:pPr marL="12700">
              <a:lnSpc>
                <a:spcPct val="100000"/>
              </a:lnSpc>
              <a:spcBef>
                <a:spcPts val="105"/>
              </a:spcBef>
              <a:tabLst>
                <a:tab pos="4497070" algn="l"/>
              </a:tabLst>
            </a:pPr>
            <a:r>
              <a:rPr sz="2750" spc="-25" dirty="0">
                <a:solidFill>
                  <a:srgbClr val="332C2C"/>
                </a:solidFill>
                <a:latin typeface="Verdana"/>
                <a:cs typeface="Verdana"/>
              </a:rPr>
              <a:t>La</a:t>
            </a:r>
            <a:r>
              <a:rPr sz="2750" dirty="0">
                <a:solidFill>
                  <a:srgbClr val="332C2C"/>
                </a:solidFill>
                <a:latin typeface="Verdana"/>
                <a:cs typeface="Verdana"/>
              </a:rPr>
              <a:t>	del</a:t>
            </a:r>
            <a:r>
              <a:rPr sz="2750" spc="-105" dirty="0">
                <a:solidFill>
                  <a:srgbClr val="332C2C"/>
                </a:solidFill>
                <a:latin typeface="Verdana"/>
                <a:cs typeface="Verdana"/>
              </a:rPr>
              <a:t> </a:t>
            </a:r>
            <a:r>
              <a:rPr sz="2750" spc="-10" dirty="0">
                <a:solidFill>
                  <a:srgbClr val="332C2C"/>
                </a:solidFill>
                <a:latin typeface="Verdana"/>
                <a:cs typeface="Verdana"/>
              </a:rPr>
              <a:t>algoritmo</a:t>
            </a:r>
            <a:endParaRPr sz="2750">
              <a:latin typeface="Verdana"/>
              <a:cs typeface="Verdana"/>
            </a:endParaRPr>
          </a:p>
          <a:p>
            <a:pPr marL="1457325" marR="221615" indent="-1445260">
              <a:lnSpc>
                <a:spcPct val="100000"/>
              </a:lnSpc>
              <a:spcBef>
                <a:spcPts val="75"/>
              </a:spcBef>
              <a:tabLst>
                <a:tab pos="6196330" algn="l"/>
              </a:tabLst>
            </a:pPr>
            <a:r>
              <a:rPr sz="2750" dirty="0">
                <a:solidFill>
                  <a:srgbClr val="332C2C"/>
                </a:solidFill>
                <a:latin typeface="Verdana"/>
                <a:cs typeface="Verdana"/>
              </a:rPr>
              <a:t>DFS</a:t>
            </a:r>
            <a:r>
              <a:rPr sz="2750" spc="-229" dirty="0">
                <a:solidFill>
                  <a:srgbClr val="332C2C"/>
                </a:solidFill>
                <a:latin typeface="Verdana"/>
                <a:cs typeface="Verdana"/>
              </a:rPr>
              <a:t> </a:t>
            </a:r>
            <a:r>
              <a:rPr sz="2750" spc="-50" dirty="0">
                <a:solidFill>
                  <a:srgbClr val="332C2C"/>
                </a:solidFill>
                <a:latin typeface="Verdana"/>
                <a:cs typeface="Verdana"/>
              </a:rPr>
              <a:t>es</a:t>
            </a:r>
            <a:r>
              <a:rPr sz="2750" spc="-225" dirty="0">
                <a:solidFill>
                  <a:srgbClr val="332C2C"/>
                </a:solidFill>
                <a:latin typeface="Verdana"/>
                <a:cs typeface="Verdana"/>
              </a:rPr>
              <a:t> </a:t>
            </a:r>
            <a:r>
              <a:rPr sz="2750" spc="-70" dirty="0">
                <a:solidFill>
                  <a:srgbClr val="332C2C"/>
                </a:solidFill>
                <a:latin typeface="Verdana"/>
                <a:cs typeface="Verdana"/>
              </a:rPr>
              <a:t>O(V</a:t>
            </a:r>
            <a:r>
              <a:rPr sz="2750" spc="-225" dirty="0">
                <a:solidFill>
                  <a:srgbClr val="332C2C"/>
                </a:solidFill>
                <a:latin typeface="Verdana"/>
                <a:cs typeface="Verdana"/>
              </a:rPr>
              <a:t> </a:t>
            </a:r>
            <a:r>
              <a:rPr sz="2750" spc="-675" dirty="0">
                <a:solidFill>
                  <a:srgbClr val="332C2C"/>
                </a:solidFill>
                <a:latin typeface="Verdana"/>
                <a:cs typeface="Verdana"/>
              </a:rPr>
              <a:t>+</a:t>
            </a:r>
            <a:r>
              <a:rPr sz="2750" spc="-225" dirty="0">
                <a:solidFill>
                  <a:srgbClr val="332C2C"/>
                </a:solidFill>
                <a:latin typeface="Verdana"/>
                <a:cs typeface="Verdana"/>
              </a:rPr>
              <a:t> </a:t>
            </a:r>
            <a:r>
              <a:rPr sz="2750" spc="-235" dirty="0">
                <a:solidFill>
                  <a:srgbClr val="332C2C"/>
                </a:solidFill>
                <a:latin typeface="Verdana"/>
                <a:cs typeface="Verdana"/>
              </a:rPr>
              <a:t>E),</a:t>
            </a:r>
            <a:r>
              <a:rPr sz="2750" spc="-229" dirty="0">
                <a:solidFill>
                  <a:srgbClr val="332C2C"/>
                </a:solidFill>
                <a:latin typeface="Verdana"/>
                <a:cs typeface="Verdana"/>
              </a:rPr>
              <a:t> </a:t>
            </a:r>
            <a:r>
              <a:rPr sz="2750" spc="95" dirty="0">
                <a:solidFill>
                  <a:srgbClr val="332C2C"/>
                </a:solidFill>
                <a:latin typeface="Verdana"/>
                <a:cs typeface="Verdana"/>
              </a:rPr>
              <a:t>donde</a:t>
            </a:r>
            <a:r>
              <a:rPr sz="2750" spc="-225" dirty="0">
                <a:solidFill>
                  <a:srgbClr val="332C2C"/>
                </a:solidFill>
                <a:latin typeface="Verdana"/>
                <a:cs typeface="Verdana"/>
              </a:rPr>
              <a:t> </a:t>
            </a:r>
            <a:r>
              <a:rPr sz="2750" dirty="0">
                <a:solidFill>
                  <a:srgbClr val="332C2C"/>
                </a:solidFill>
                <a:latin typeface="Verdana"/>
                <a:cs typeface="Verdana"/>
              </a:rPr>
              <a:t>V</a:t>
            </a:r>
            <a:r>
              <a:rPr sz="2750" spc="-225" dirty="0">
                <a:solidFill>
                  <a:srgbClr val="332C2C"/>
                </a:solidFill>
                <a:latin typeface="Verdana"/>
                <a:cs typeface="Verdana"/>
              </a:rPr>
              <a:t> </a:t>
            </a:r>
            <a:r>
              <a:rPr sz="2750" spc="-50" dirty="0">
                <a:solidFill>
                  <a:srgbClr val="332C2C"/>
                </a:solidFill>
                <a:latin typeface="Verdana"/>
                <a:cs typeface="Verdana"/>
              </a:rPr>
              <a:t>es</a:t>
            </a:r>
            <a:r>
              <a:rPr sz="2750" spc="-225" dirty="0">
                <a:solidFill>
                  <a:srgbClr val="332C2C"/>
                </a:solidFill>
                <a:latin typeface="Verdana"/>
                <a:cs typeface="Verdana"/>
              </a:rPr>
              <a:t> </a:t>
            </a:r>
            <a:r>
              <a:rPr sz="2750" spc="-10" dirty="0">
                <a:solidFill>
                  <a:srgbClr val="332C2C"/>
                </a:solidFill>
                <a:latin typeface="Verdana"/>
                <a:cs typeface="Verdana"/>
              </a:rPr>
              <a:t>el</a:t>
            </a:r>
            <a:r>
              <a:rPr sz="2750" spc="-225" dirty="0">
                <a:solidFill>
                  <a:srgbClr val="332C2C"/>
                </a:solidFill>
                <a:latin typeface="Verdana"/>
                <a:cs typeface="Verdana"/>
              </a:rPr>
              <a:t> </a:t>
            </a:r>
            <a:r>
              <a:rPr sz="2750" spc="65" dirty="0">
                <a:solidFill>
                  <a:srgbClr val="332C2C"/>
                </a:solidFill>
                <a:latin typeface="Verdana"/>
                <a:cs typeface="Verdana"/>
              </a:rPr>
              <a:t>número</a:t>
            </a:r>
            <a:r>
              <a:rPr sz="2750" spc="-229" dirty="0">
                <a:solidFill>
                  <a:srgbClr val="332C2C"/>
                </a:solidFill>
                <a:latin typeface="Verdana"/>
                <a:cs typeface="Verdana"/>
              </a:rPr>
              <a:t> </a:t>
            </a:r>
            <a:r>
              <a:rPr sz="2750" spc="55" dirty="0">
                <a:solidFill>
                  <a:srgbClr val="332C2C"/>
                </a:solidFill>
                <a:latin typeface="Verdana"/>
                <a:cs typeface="Verdana"/>
              </a:rPr>
              <a:t>de </a:t>
            </a:r>
            <a:r>
              <a:rPr sz="2750" spc="-155" dirty="0">
                <a:solidFill>
                  <a:srgbClr val="332C2C"/>
                </a:solidFill>
                <a:latin typeface="Verdana"/>
                <a:cs typeface="Verdana"/>
              </a:rPr>
              <a:t>y</a:t>
            </a:r>
            <a:r>
              <a:rPr sz="2750" spc="-240" dirty="0">
                <a:solidFill>
                  <a:srgbClr val="332C2C"/>
                </a:solidFill>
                <a:latin typeface="Verdana"/>
                <a:cs typeface="Verdana"/>
              </a:rPr>
              <a:t> </a:t>
            </a:r>
            <a:r>
              <a:rPr sz="2750" spc="100" dirty="0">
                <a:solidFill>
                  <a:srgbClr val="332C2C"/>
                </a:solidFill>
                <a:latin typeface="Verdana"/>
                <a:cs typeface="Verdana"/>
              </a:rPr>
              <a:t>E</a:t>
            </a:r>
            <a:r>
              <a:rPr sz="2750" spc="-240" dirty="0">
                <a:solidFill>
                  <a:srgbClr val="332C2C"/>
                </a:solidFill>
                <a:latin typeface="Verdana"/>
                <a:cs typeface="Verdana"/>
              </a:rPr>
              <a:t> </a:t>
            </a:r>
            <a:r>
              <a:rPr sz="2750" spc="-50" dirty="0">
                <a:solidFill>
                  <a:srgbClr val="332C2C"/>
                </a:solidFill>
                <a:latin typeface="Verdana"/>
                <a:cs typeface="Verdana"/>
              </a:rPr>
              <a:t>es</a:t>
            </a:r>
            <a:r>
              <a:rPr sz="2750" spc="-240" dirty="0">
                <a:solidFill>
                  <a:srgbClr val="332C2C"/>
                </a:solidFill>
                <a:latin typeface="Verdana"/>
                <a:cs typeface="Verdana"/>
              </a:rPr>
              <a:t> </a:t>
            </a:r>
            <a:r>
              <a:rPr sz="2750" spc="-10" dirty="0">
                <a:solidFill>
                  <a:srgbClr val="332C2C"/>
                </a:solidFill>
                <a:latin typeface="Verdana"/>
                <a:cs typeface="Verdana"/>
              </a:rPr>
              <a:t>el</a:t>
            </a:r>
            <a:r>
              <a:rPr sz="2750" spc="-240" dirty="0">
                <a:solidFill>
                  <a:srgbClr val="332C2C"/>
                </a:solidFill>
                <a:latin typeface="Verdana"/>
                <a:cs typeface="Verdana"/>
              </a:rPr>
              <a:t> </a:t>
            </a:r>
            <a:r>
              <a:rPr sz="2750" spc="65" dirty="0">
                <a:solidFill>
                  <a:srgbClr val="332C2C"/>
                </a:solidFill>
                <a:latin typeface="Verdana"/>
                <a:cs typeface="Verdana"/>
              </a:rPr>
              <a:t>número</a:t>
            </a:r>
            <a:r>
              <a:rPr sz="2750" spc="-240" dirty="0">
                <a:solidFill>
                  <a:srgbClr val="332C2C"/>
                </a:solidFill>
                <a:latin typeface="Verdana"/>
                <a:cs typeface="Verdana"/>
              </a:rPr>
              <a:t> </a:t>
            </a:r>
            <a:r>
              <a:rPr sz="2750" spc="55" dirty="0">
                <a:solidFill>
                  <a:srgbClr val="332C2C"/>
                </a:solidFill>
                <a:latin typeface="Verdana"/>
                <a:cs typeface="Verdana"/>
              </a:rPr>
              <a:t>de</a:t>
            </a:r>
            <a:r>
              <a:rPr sz="2750" dirty="0">
                <a:solidFill>
                  <a:srgbClr val="332C2C"/>
                </a:solidFill>
                <a:latin typeface="Verdana"/>
                <a:cs typeface="Verdana"/>
              </a:rPr>
              <a:t>	</a:t>
            </a:r>
            <a:r>
              <a:rPr sz="2750" spc="65" dirty="0">
                <a:solidFill>
                  <a:srgbClr val="332C2C"/>
                </a:solidFill>
                <a:latin typeface="Verdana"/>
                <a:cs typeface="Verdana"/>
              </a:rPr>
              <a:t>en</a:t>
            </a:r>
            <a:r>
              <a:rPr sz="2750" spc="-250" dirty="0">
                <a:solidFill>
                  <a:srgbClr val="332C2C"/>
                </a:solidFill>
                <a:latin typeface="Verdana"/>
                <a:cs typeface="Verdana"/>
              </a:rPr>
              <a:t> </a:t>
            </a:r>
            <a:r>
              <a:rPr sz="2750" spc="-25" dirty="0">
                <a:solidFill>
                  <a:srgbClr val="332C2C"/>
                </a:solidFill>
                <a:latin typeface="Verdana"/>
                <a:cs typeface="Verdana"/>
              </a:rPr>
              <a:t>el</a:t>
            </a:r>
            <a:endParaRPr sz="2750">
              <a:latin typeface="Verdana"/>
              <a:cs typeface="Verdana"/>
            </a:endParaRPr>
          </a:p>
          <a:p>
            <a:pPr marL="12700" marR="5080">
              <a:lnSpc>
                <a:spcPct val="101499"/>
              </a:lnSpc>
              <a:spcBef>
                <a:spcPts val="25"/>
              </a:spcBef>
            </a:pPr>
            <a:r>
              <a:rPr sz="2750" spc="-100" dirty="0">
                <a:solidFill>
                  <a:srgbClr val="332C2C"/>
                </a:solidFill>
                <a:latin typeface="Verdana"/>
                <a:cs typeface="Verdana"/>
              </a:rPr>
              <a:t>grafo.</a:t>
            </a:r>
            <a:r>
              <a:rPr sz="2750" spc="-204" dirty="0">
                <a:solidFill>
                  <a:srgbClr val="332C2C"/>
                </a:solidFill>
                <a:latin typeface="Verdana"/>
                <a:cs typeface="Verdana"/>
              </a:rPr>
              <a:t> </a:t>
            </a:r>
            <a:r>
              <a:rPr sz="2750" spc="-10" dirty="0">
                <a:solidFill>
                  <a:srgbClr val="332C2C"/>
                </a:solidFill>
                <a:latin typeface="Verdana"/>
                <a:cs typeface="Verdana"/>
              </a:rPr>
              <a:t>Esto</a:t>
            </a:r>
            <a:r>
              <a:rPr sz="2750" spc="-204" dirty="0">
                <a:solidFill>
                  <a:srgbClr val="332C2C"/>
                </a:solidFill>
                <a:latin typeface="Verdana"/>
                <a:cs typeface="Verdana"/>
              </a:rPr>
              <a:t> </a:t>
            </a:r>
            <a:r>
              <a:rPr sz="2750" dirty="0">
                <a:solidFill>
                  <a:srgbClr val="332C2C"/>
                </a:solidFill>
                <a:latin typeface="Verdana"/>
                <a:cs typeface="Verdana"/>
              </a:rPr>
              <a:t>signiﬁca</a:t>
            </a:r>
            <a:r>
              <a:rPr sz="2750" spc="-200" dirty="0">
                <a:solidFill>
                  <a:srgbClr val="332C2C"/>
                </a:solidFill>
                <a:latin typeface="Verdana"/>
                <a:cs typeface="Verdana"/>
              </a:rPr>
              <a:t> </a:t>
            </a:r>
            <a:r>
              <a:rPr sz="2750" spc="85" dirty="0">
                <a:solidFill>
                  <a:srgbClr val="332C2C"/>
                </a:solidFill>
                <a:latin typeface="Verdana"/>
                <a:cs typeface="Verdana"/>
              </a:rPr>
              <a:t>que</a:t>
            </a:r>
            <a:r>
              <a:rPr sz="2750" spc="-204" dirty="0">
                <a:solidFill>
                  <a:srgbClr val="332C2C"/>
                </a:solidFill>
                <a:latin typeface="Verdana"/>
                <a:cs typeface="Verdana"/>
              </a:rPr>
              <a:t> </a:t>
            </a:r>
            <a:r>
              <a:rPr sz="2750" spc="-10" dirty="0">
                <a:solidFill>
                  <a:srgbClr val="332C2C"/>
                </a:solidFill>
                <a:latin typeface="Verdana"/>
                <a:cs typeface="Verdana"/>
              </a:rPr>
              <a:t>el</a:t>
            </a:r>
            <a:r>
              <a:rPr sz="2750" spc="-200" dirty="0">
                <a:solidFill>
                  <a:srgbClr val="332C2C"/>
                </a:solidFill>
                <a:latin typeface="Verdana"/>
                <a:cs typeface="Verdana"/>
              </a:rPr>
              <a:t> </a:t>
            </a:r>
            <a:r>
              <a:rPr sz="2750" spc="70" dirty="0">
                <a:solidFill>
                  <a:srgbClr val="332C2C"/>
                </a:solidFill>
                <a:latin typeface="Verdana"/>
                <a:cs typeface="Verdana"/>
              </a:rPr>
              <a:t>tiempo</a:t>
            </a:r>
            <a:r>
              <a:rPr sz="2750" spc="-204" dirty="0">
                <a:solidFill>
                  <a:srgbClr val="332C2C"/>
                </a:solidFill>
                <a:latin typeface="Verdana"/>
                <a:cs typeface="Verdana"/>
              </a:rPr>
              <a:t> </a:t>
            </a:r>
            <a:r>
              <a:rPr sz="2750" spc="55" dirty="0">
                <a:solidFill>
                  <a:srgbClr val="332C2C"/>
                </a:solidFill>
                <a:latin typeface="Verdana"/>
                <a:cs typeface="Verdana"/>
              </a:rPr>
              <a:t>de </a:t>
            </a:r>
            <a:r>
              <a:rPr sz="2750" dirty="0">
                <a:solidFill>
                  <a:srgbClr val="332C2C"/>
                </a:solidFill>
                <a:latin typeface="Verdana"/>
                <a:cs typeface="Verdana"/>
              </a:rPr>
              <a:t>ejecución</a:t>
            </a:r>
            <a:r>
              <a:rPr sz="2750" spc="-85" dirty="0">
                <a:solidFill>
                  <a:srgbClr val="332C2C"/>
                </a:solidFill>
                <a:latin typeface="Verdana"/>
                <a:cs typeface="Verdana"/>
              </a:rPr>
              <a:t> </a:t>
            </a:r>
            <a:r>
              <a:rPr sz="2750" dirty="0">
                <a:solidFill>
                  <a:srgbClr val="332C2C"/>
                </a:solidFill>
                <a:latin typeface="Verdana"/>
                <a:cs typeface="Verdana"/>
              </a:rPr>
              <a:t>crece</a:t>
            </a:r>
            <a:r>
              <a:rPr sz="2750" spc="-80" dirty="0">
                <a:solidFill>
                  <a:srgbClr val="332C2C"/>
                </a:solidFill>
                <a:latin typeface="Verdana"/>
                <a:cs typeface="Verdana"/>
              </a:rPr>
              <a:t> </a:t>
            </a:r>
            <a:r>
              <a:rPr sz="2750" dirty="0">
                <a:solidFill>
                  <a:srgbClr val="332C2C"/>
                </a:solidFill>
                <a:latin typeface="Verdana"/>
                <a:cs typeface="Verdana"/>
              </a:rPr>
              <a:t>linealmente</a:t>
            </a:r>
            <a:r>
              <a:rPr sz="2750" spc="-80" dirty="0">
                <a:solidFill>
                  <a:srgbClr val="332C2C"/>
                </a:solidFill>
                <a:latin typeface="Verdana"/>
                <a:cs typeface="Verdana"/>
              </a:rPr>
              <a:t> </a:t>
            </a:r>
            <a:r>
              <a:rPr sz="2750" spc="75" dirty="0">
                <a:solidFill>
                  <a:srgbClr val="332C2C"/>
                </a:solidFill>
                <a:latin typeface="Verdana"/>
                <a:cs typeface="Verdana"/>
              </a:rPr>
              <a:t>con</a:t>
            </a:r>
            <a:r>
              <a:rPr sz="2750" spc="-85" dirty="0">
                <a:solidFill>
                  <a:srgbClr val="332C2C"/>
                </a:solidFill>
                <a:latin typeface="Verdana"/>
                <a:cs typeface="Verdana"/>
              </a:rPr>
              <a:t> </a:t>
            </a:r>
            <a:r>
              <a:rPr sz="2750" spc="-25" dirty="0">
                <a:solidFill>
                  <a:srgbClr val="332C2C"/>
                </a:solidFill>
                <a:latin typeface="Verdana"/>
                <a:cs typeface="Verdana"/>
              </a:rPr>
              <a:t>el </a:t>
            </a:r>
            <a:r>
              <a:rPr sz="2750" spc="55" dirty="0">
                <a:solidFill>
                  <a:srgbClr val="332C2C"/>
                </a:solidFill>
                <a:latin typeface="Verdana"/>
                <a:cs typeface="Verdana"/>
              </a:rPr>
              <a:t>tamaño</a:t>
            </a:r>
            <a:r>
              <a:rPr sz="2750" spc="-185" dirty="0">
                <a:solidFill>
                  <a:srgbClr val="332C2C"/>
                </a:solidFill>
                <a:latin typeface="Verdana"/>
                <a:cs typeface="Verdana"/>
              </a:rPr>
              <a:t> </a:t>
            </a:r>
            <a:r>
              <a:rPr sz="2750" dirty="0">
                <a:solidFill>
                  <a:srgbClr val="332C2C"/>
                </a:solidFill>
                <a:latin typeface="Verdana"/>
                <a:cs typeface="Verdana"/>
              </a:rPr>
              <a:t>del</a:t>
            </a:r>
            <a:r>
              <a:rPr sz="2750" spc="-185" dirty="0">
                <a:solidFill>
                  <a:srgbClr val="332C2C"/>
                </a:solidFill>
                <a:latin typeface="Verdana"/>
                <a:cs typeface="Verdana"/>
              </a:rPr>
              <a:t> </a:t>
            </a:r>
            <a:r>
              <a:rPr sz="2750" spc="-100" dirty="0">
                <a:solidFill>
                  <a:srgbClr val="332C2C"/>
                </a:solidFill>
                <a:latin typeface="Verdana"/>
                <a:cs typeface="Verdana"/>
              </a:rPr>
              <a:t>grafo,</a:t>
            </a:r>
            <a:r>
              <a:rPr sz="2750" spc="-185" dirty="0">
                <a:solidFill>
                  <a:srgbClr val="332C2C"/>
                </a:solidFill>
                <a:latin typeface="Verdana"/>
                <a:cs typeface="Verdana"/>
              </a:rPr>
              <a:t> </a:t>
            </a:r>
            <a:r>
              <a:rPr sz="2750" dirty="0">
                <a:solidFill>
                  <a:srgbClr val="332C2C"/>
                </a:solidFill>
                <a:latin typeface="Verdana"/>
                <a:cs typeface="Verdana"/>
              </a:rPr>
              <a:t>lo</a:t>
            </a:r>
            <a:r>
              <a:rPr sz="2750" spc="-185" dirty="0">
                <a:solidFill>
                  <a:srgbClr val="332C2C"/>
                </a:solidFill>
                <a:latin typeface="Verdana"/>
                <a:cs typeface="Verdana"/>
              </a:rPr>
              <a:t> </a:t>
            </a:r>
            <a:r>
              <a:rPr sz="2750" spc="85" dirty="0">
                <a:solidFill>
                  <a:srgbClr val="332C2C"/>
                </a:solidFill>
                <a:latin typeface="Verdana"/>
                <a:cs typeface="Verdana"/>
              </a:rPr>
              <a:t>que</a:t>
            </a:r>
            <a:r>
              <a:rPr sz="2750" spc="-185" dirty="0">
                <a:solidFill>
                  <a:srgbClr val="332C2C"/>
                </a:solidFill>
                <a:latin typeface="Verdana"/>
                <a:cs typeface="Verdana"/>
              </a:rPr>
              <a:t> </a:t>
            </a:r>
            <a:r>
              <a:rPr sz="2750" dirty="0">
                <a:solidFill>
                  <a:srgbClr val="332C2C"/>
                </a:solidFill>
                <a:latin typeface="Verdana"/>
                <a:cs typeface="Verdana"/>
              </a:rPr>
              <a:t>lo</a:t>
            </a:r>
            <a:r>
              <a:rPr sz="2750" spc="-185" dirty="0">
                <a:solidFill>
                  <a:srgbClr val="332C2C"/>
                </a:solidFill>
                <a:latin typeface="Verdana"/>
                <a:cs typeface="Verdana"/>
              </a:rPr>
              <a:t> </a:t>
            </a:r>
            <a:r>
              <a:rPr sz="2750" dirty="0">
                <a:solidFill>
                  <a:srgbClr val="332C2C"/>
                </a:solidFill>
                <a:latin typeface="Verdana"/>
                <a:cs typeface="Verdana"/>
              </a:rPr>
              <a:t>hace</a:t>
            </a:r>
            <a:r>
              <a:rPr sz="2750" spc="-185" dirty="0">
                <a:solidFill>
                  <a:srgbClr val="332C2C"/>
                </a:solidFill>
                <a:latin typeface="Verdana"/>
                <a:cs typeface="Verdana"/>
              </a:rPr>
              <a:t> </a:t>
            </a:r>
            <a:r>
              <a:rPr sz="2750" spc="45" dirty="0">
                <a:solidFill>
                  <a:srgbClr val="332C2C"/>
                </a:solidFill>
                <a:latin typeface="Verdana"/>
                <a:cs typeface="Verdana"/>
              </a:rPr>
              <a:t>adecuado </a:t>
            </a:r>
            <a:r>
              <a:rPr sz="2750" spc="-40" dirty="0">
                <a:solidFill>
                  <a:srgbClr val="332C2C"/>
                </a:solidFill>
                <a:latin typeface="Verdana"/>
                <a:cs typeface="Verdana"/>
              </a:rPr>
              <a:t>para</a:t>
            </a:r>
            <a:r>
              <a:rPr sz="2750" spc="-204" dirty="0">
                <a:solidFill>
                  <a:srgbClr val="332C2C"/>
                </a:solidFill>
                <a:latin typeface="Verdana"/>
                <a:cs typeface="Verdana"/>
              </a:rPr>
              <a:t> </a:t>
            </a:r>
            <a:r>
              <a:rPr sz="2750" spc="-40" dirty="0">
                <a:solidFill>
                  <a:srgbClr val="332C2C"/>
                </a:solidFill>
                <a:latin typeface="Verdana"/>
                <a:cs typeface="Verdana"/>
              </a:rPr>
              <a:t>grafos</a:t>
            </a:r>
            <a:r>
              <a:rPr sz="2750" spc="-204" dirty="0">
                <a:solidFill>
                  <a:srgbClr val="332C2C"/>
                </a:solidFill>
                <a:latin typeface="Verdana"/>
                <a:cs typeface="Verdana"/>
              </a:rPr>
              <a:t> </a:t>
            </a:r>
            <a:r>
              <a:rPr sz="2750" spc="-10" dirty="0">
                <a:solidFill>
                  <a:srgbClr val="332C2C"/>
                </a:solidFill>
                <a:latin typeface="Verdana"/>
                <a:cs typeface="Verdana"/>
              </a:rPr>
              <a:t>grandes.</a:t>
            </a:r>
            <a:endParaRPr sz="2750">
              <a:latin typeface="Verdana"/>
              <a:cs typeface="Verdana"/>
            </a:endParaRPr>
          </a:p>
        </p:txBody>
      </p:sp>
      <p:sp>
        <p:nvSpPr>
          <p:cNvPr id="12" name="object 12"/>
          <p:cNvSpPr txBox="1">
            <a:spLocks noGrp="1"/>
          </p:cNvSpPr>
          <p:nvPr>
            <p:ph type="title"/>
          </p:nvPr>
        </p:nvSpPr>
        <p:spPr>
          <a:prstGeom prst="rect">
            <a:avLst/>
          </a:prstGeom>
        </p:spPr>
        <p:txBody>
          <a:bodyPr vert="horz" wrap="square" lIns="0" tIns="351008" rIns="0" bIns="0" rtlCol="0">
            <a:spAutoFit/>
          </a:bodyPr>
          <a:lstStyle/>
          <a:p>
            <a:pPr marL="7521575">
              <a:lnSpc>
                <a:spcPct val="100000"/>
              </a:lnSpc>
              <a:spcBef>
                <a:spcPts val="100"/>
              </a:spcBef>
            </a:pPr>
            <a:r>
              <a:rPr spc="-225" dirty="0"/>
              <a:t>Complejidad</a:t>
            </a:r>
            <a:r>
              <a:rPr spc="-254" dirty="0"/>
              <a:t> </a:t>
            </a:r>
            <a:r>
              <a:rPr spc="-190" dirty="0"/>
              <a:t>Temporal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83793" y="732503"/>
            <a:ext cx="7085082" cy="8104874"/>
            <a:chOff x="0" y="3897"/>
            <a:chExt cx="7993176" cy="10283279"/>
          </a:xfrm>
        </p:grpSpPr>
        <p:sp>
          <p:nvSpPr>
            <p:cNvPr id="3" name="object 3"/>
            <p:cNvSpPr/>
            <p:nvPr/>
          </p:nvSpPr>
          <p:spPr>
            <a:xfrm>
              <a:off x="0" y="4840146"/>
              <a:ext cx="5176520" cy="5447030"/>
            </a:xfrm>
            <a:custGeom>
              <a:avLst/>
              <a:gdLst/>
              <a:ahLst/>
              <a:cxnLst/>
              <a:rect l="l" t="t" r="r" b="b"/>
              <a:pathLst>
                <a:path w="5176520" h="5447030">
                  <a:moveTo>
                    <a:pt x="0" y="0"/>
                  </a:moveTo>
                  <a:lnTo>
                    <a:pt x="56648" y="10442"/>
                  </a:lnTo>
                  <a:lnTo>
                    <a:pt x="101517" y="19836"/>
                  </a:lnTo>
                  <a:lnTo>
                    <a:pt x="145914" y="30065"/>
                  </a:lnTo>
                  <a:lnTo>
                    <a:pt x="189846" y="41122"/>
                  </a:lnTo>
                  <a:lnTo>
                    <a:pt x="233318" y="52994"/>
                  </a:lnTo>
                  <a:lnTo>
                    <a:pt x="276336" y="65674"/>
                  </a:lnTo>
                  <a:lnTo>
                    <a:pt x="318906" y="79149"/>
                  </a:lnTo>
                  <a:lnTo>
                    <a:pt x="361033" y="93411"/>
                  </a:lnTo>
                  <a:lnTo>
                    <a:pt x="402722" y="108449"/>
                  </a:lnTo>
                  <a:lnTo>
                    <a:pt x="443981" y="124253"/>
                  </a:lnTo>
                  <a:lnTo>
                    <a:pt x="484813" y="140813"/>
                  </a:lnTo>
                  <a:lnTo>
                    <a:pt x="525226" y="158119"/>
                  </a:lnTo>
                  <a:lnTo>
                    <a:pt x="565224" y="176161"/>
                  </a:lnTo>
                  <a:lnTo>
                    <a:pt x="604813" y="194929"/>
                  </a:lnTo>
                  <a:lnTo>
                    <a:pt x="643999" y="214412"/>
                  </a:lnTo>
                  <a:lnTo>
                    <a:pt x="682788" y="234601"/>
                  </a:lnTo>
                  <a:lnTo>
                    <a:pt x="721185" y="255486"/>
                  </a:lnTo>
                  <a:lnTo>
                    <a:pt x="759197" y="277055"/>
                  </a:lnTo>
                  <a:lnTo>
                    <a:pt x="796827" y="299301"/>
                  </a:lnTo>
                  <a:lnTo>
                    <a:pt x="834084" y="322211"/>
                  </a:lnTo>
                  <a:lnTo>
                    <a:pt x="870971" y="345777"/>
                  </a:lnTo>
                  <a:lnTo>
                    <a:pt x="907495" y="369988"/>
                  </a:lnTo>
                  <a:lnTo>
                    <a:pt x="943661" y="394834"/>
                  </a:lnTo>
                  <a:lnTo>
                    <a:pt x="979476" y="420305"/>
                  </a:lnTo>
                  <a:lnTo>
                    <a:pt x="1014944" y="446391"/>
                  </a:lnTo>
                  <a:lnTo>
                    <a:pt x="1050071" y="473082"/>
                  </a:lnTo>
                  <a:lnTo>
                    <a:pt x="1084864" y="500367"/>
                  </a:lnTo>
                  <a:lnTo>
                    <a:pt x="1119327" y="528238"/>
                  </a:lnTo>
                  <a:lnTo>
                    <a:pt x="1153467" y="556682"/>
                  </a:lnTo>
                  <a:lnTo>
                    <a:pt x="1187289" y="585691"/>
                  </a:lnTo>
                  <a:lnTo>
                    <a:pt x="1220799" y="615255"/>
                  </a:lnTo>
                  <a:lnTo>
                    <a:pt x="1254002" y="645363"/>
                  </a:lnTo>
                  <a:lnTo>
                    <a:pt x="1286904" y="676005"/>
                  </a:lnTo>
                  <a:lnTo>
                    <a:pt x="1319511" y="707172"/>
                  </a:lnTo>
                  <a:lnTo>
                    <a:pt x="1351829" y="738852"/>
                  </a:lnTo>
                  <a:lnTo>
                    <a:pt x="1383863" y="771036"/>
                  </a:lnTo>
                  <a:lnTo>
                    <a:pt x="1415618" y="803715"/>
                  </a:lnTo>
                  <a:lnTo>
                    <a:pt x="1447102" y="836877"/>
                  </a:lnTo>
                  <a:lnTo>
                    <a:pt x="1478318" y="870513"/>
                  </a:lnTo>
                  <a:lnTo>
                    <a:pt x="1509273" y="904613"/>
                  </a:lnTo>
                  <a:lnTo>
                    <a:pt x="1539973" y="939166"/>
                  </a:lnTo>
                  <a:lnTo>
                    <a:pt x="1570423" y="974163"/>
                  </a:lnTo>
                  <a:lnTo>
                    <a:pt x="1600629" y="1009593"/>
                  </a:lnTo>
                  <a:lnTo>
                    <a:pt x="1630596" y="1045447"/>
                  </a:lnTo>
                  <a:lnTo>
                    <a:pt x="1660331" y="1081714"/>
                  </a:lnTo>
                  <a:lnTo>
                    <a:pt x="1689839" y="1118384"/>
                  </a:lnTo>
                  <a:lnTo>
                    <a:pt x="1719125" y="1155448"/>
                  </a:lnTo>
                  <a:lnTo>
                    <a:pt x="1748196" y="1192894"/>
                  </a:lnTo>
                  <a:lnTo>
                    <a:pt x="1777057" y="1230713"/>
                  </a:lnTo>
                  <a:lnTo>
                    <a:pt x="1805713" y="1268896"/>
                  </a:lnTo>
                  <a:lnTo>
                    <a:pt x="1834170" y="1307431"/>
                  </a:lnTo>
                  <a:lnTo>
                    <a:pt x="1862435" y="1346309"/>
                  </a:lnTo>
                  <a:lnTo>
                    <a:pt x="1890512" y="1385519"/>
                  </a:lnTo>
                  <a:lnTo>
                    <a:pt x="1918408" y="1425052"/>
                  </a:lnTo>
                  <a:lnTo>
                    <a:pt x="1946127" y="1464897"/>
                  </a:lnTo>
                  <a:lnTo>
                    <a:pt x="1973677" y="1505045"/>
                  </a:lnTo>
                  <a:lnTo>
                    <a:pt x="2001061" y="1545486"/>
                  </a:lnTo>
                  <a:lnTo>
                    <a:pt x="2028287" y="1586208"/>
                  </a:lnTo>
                  <a:lnTo>
                    <a:pt x="2055360" y="1627203"/>
                  </a:lnTo>
                  <a:lnTo>
                    <a:pt x="2082285" y="1668460"/>
                  </a:lnTo>
                  <a:lnTo>
                    <a:pt x="2109068" y="1709968"/>
                  </a:lnTo>
                  <a:lnTo>
                    <a:pt x="2135714" y="1751719"/>
                  </a:lnTo>
                  <a:lnTo>
                    <a:pt x="2162231" y="1793702"/>
                  </a:lnTo>
                  <a:lnTo>
                    <a:pt x="2188622" y="1835906"/>
                  </a:lnTo>
                  <a:lnTo>
                    <a:pt x="2214894" y="1878322"/>
                  </a:lnTo>
                  <a:lnTo>
                    <a:pt x="2241053" y="1920940"/>
                  </a:lnTo>
                  <a:lnTo>
                    <a:pt x="2267103" y="1963749"/>
                  </a:lnTo>
                  <a:lnTo>
                    <a:pt x="2293052" y="2006739"/>
                  </a:lnTo>
                  <a:lnTo>
                    <a:pt x="2318904" y="2049901"/>
                  </a:lnTo>
                  <a:lnTo>
                    <a:pt x="2344665" y="2093225"/>
                  </a:lnTo>
                  <a:lnTo>
                    <a:pt x="2370341" y="2136699"/>
                  </a:lnTo>
                  <a:lnTo>
                    <a:pt x="2395938" y="2180315"/>
                  </a:lnTo>
                  <a:lnTo>
                    <a:pt x="2421461" y="2224061"/>
                  </a:lnTo>
                  <a:lnTo>
                    <a:pt x="2446916" y="2267929"/>
                  </a:lnTo>
                  <a:lnTo>
                    <a:pt x="2472308" y="2311908"/>
                  </a:lnTo>
                  <a:lnTo>
                    <a:pt x="2497643" y="2355987"/>
                  </a:lnTo>
                  <a:lnTo>
                    <a:pt x="2522928" y="2400157"/>
                  </a:lnTo>
                  <a:lnTo>
                    <a:pt x="2548167" y="2444408"/>
                  </a:lnTo>
                  <a:lnTo>
                    <a:pt x="2573366" y="2488729"/>
                  </a:lnTo>
                  <a:lnTo>
                    <a:pt x="2598532" y="2533111"/>
                  </a:lnTo>
                  <a:lnTo>
                    <a:pt x="2623668" y="2577543"/>
                  </a:lnTo>
                  <a:lnTo>
                    <a:pt x="2648783" y="2622016"/>
                  </a:lnTo>
                  <a:lnTo>
                    <a:pt x="2673880" y="2666518"/>
                  </a:lnTo>
                  <a:lnTo>
                    <a:pt x="2698966" y="2711041"/>
                  </a:lnTo>
                  <a:lnTo>
                    <a:pt x="2724046" y="2755574"/>
                  </a:lnTo>
                  <a:lnTo>
                    <a:pt x="2749126" y="2800107"/>
                  </a:lnTo>
                  <a:lnTo>
                    <a:pt x="2774212" y="2844629"/>
                  </a:lnTo>
                  <a:lnTo>
                    <a:pt x="2799309" y="2889132"/>
                  </a:lnTo>
                  <a:lnTo>
                    <a:pt x="2824423" y="2933604"/>
                  </a:lnTo>
                  <a:lnTo>
                    <a:pt x="2849560" y="2978036"/>
                  </a:lnTo>
                  <a:lnTo>
                    <a:pt x="2874725" y="3022417"/>
                  </a:lnTo>
                  <a:lnTo>
                    <a:pt x="2899924" y="3066738"/>
                  </a:lnTo>
                  <a:lnTo>
                    <a:pt x="2925164" y="3110989"/>
                  </a:lnTo>
                  <a:lnTo>
                    <a:pt x="2950448" y="3155158"/>
                  </a:lnTo>
                  <a:lnTo>
                    <a:pt x="2975784" y="3199238"/>
                  </a:lnTo>
                  <a:lnTo>
                    <a:pt x="3001176" y="3243216"/>
                  </a:lnTo>
                  <a:lnTo>
                    <a:pt x="3026631" y="3287083"/>
                  </a:lnTo>
                  <a:lnTo>
                    <a:pt x="3052154" y="3330830"/>
                  </a:lnTo>
                  <a:lnTo>
                    <a:pt x="3077750" y="3374445"/>
                  </a:lnTo>
                  <a:lnTo>
                    <a:pt x="3103427" y="3417919"/>
                  </a:lnTo>
                  <a:lnTo>
                    <a:pt x="3129188" y="3461243"/>
                  </a:lnTo>
                  <a:lnTo>
                    <a:pt x="3155040" y="3504404"/>
                  </a:lnTo>
                  <a:lnTo>
                    <a:pt x="3180989" y="3547395"/>
                  </a:lnTo>
                  <a:lnTo>
                    <a:pt x="3207040" y="3590204"/>
                  </a:lnTo>
                  <a:lnTo>
                    <a:pt x="3233198" y="3632821"/>
                  </a:lnTo>
                  <a:lnTo>
                    <a:pt x="3259470" y="3675237"/>
                  </a:lnTo>
                  <a:lnTo>
                    <a:pt x="3285862" y="3717442"/>
                  </a:lnTo>
                  <a:lnTo>
                    <a:pt x="3312378" y="3759424"/>
                  </a:lnTo>
                  <a:lnTo>
                    <a:pt x="3339025" y="3801175"/>
                  </a:lnTo>
                  <a:lnTo>
                    <a:pt x="3365808" y="3842683"/>
                  </a:lnTo>
                  <a:lnTo>
                    <a:pt x="3392733" y="3883940"/>
                  </a:lnTo>
                  <a:lnTo>
                    <a:pt x="3419806" y="3924935"/>
                  </a:lnTo>
                  <a:lnTo>
                    <a:pt x="3447032" y="3965657"/>
                  </a:lnTo>
                  <a:lnTo>
                    <a:pt x="3474417" y="4006097"/>
                  </a:lnTo>
                  <a:lnTo>
                    <a:pt x="3501966" y="4046245"/>
                  </a:lnTo>
                  <a:lnTo>
                    <a:pt x="3529686" y="4086091"/>
                  </a:lnTo>
                  <a:lnTo>
                    <a:pt x="3557581" y="4125624"/>
                  </a:lnTo>
                  <a:lnTo>
                    <a:pt x="3585659" y="4164834"/>
                  </a:lnTo>
                  <a:lnTo>
                    <a:pt x="3613924" y="4203712"/>
                  </a:lnTo>
                  <a:lnTo>
                    <a:pt x="3642381" y="4242247"/>
                  </a:lnTo>
                  <a:lnTo>
                    <a:pt x="3671038" y="4280429"/>
                  </a:lnTo>
                  <a:lnTo>
                    <a:pt x="3699898" y="4318249"/>
                  </a:lnTo>
                  <a:lnTo>
                    <a:pt x="3728969" y="4355695"/>
                  </a:lnTo>
                  <a:lnTo>
                    <a:pt x="3758256" y="4392759"/>
                  </a:lnTo>
                  <a:lnTo>
                    <a:pt x="3787763" y="4429429"/>
                  </a:lnTo>
                  <a:lnTo>
                    <a:pt x="3817498" y="4465696"/>
                  </a:lnTo>
                  <a:lnTo>
                    <a:pt x="3847466" y="4501550"/>
                  </a:lnTo>
                  <a:lnTo>
                    <a:pt x="3877672" y="4536980"/>
                  </a:lnTo>
                  <a:lnTo>
                    <a:pt x="3908122" y="4571977"/>
                  </a:lnTo>
                  <a:lnTo>
                    <a:pt x="3938822" y="4606530"/>
                  </a:lnTo>
                  <a:lnTo>
                    <a:pt x="3969778" y="4640630"/>
                  </a:lnTo>
                  <a:lnTo>
                    <a:pt x="4000994" y="4674266"/>
                  </a:lnTo>
                  <a:lnTo>
                    <a:pt x="4032478" y="4707429"/>
                  </a:lnTo>
                  <a:lnTo>
                    <a:pt x="4064233" y="4740107"/>
                  </a:lnTo>
                  <a:lnTo>
                    <a:pt x="4096267" y="4772292"/>
                  </a:lnTo>
                  <a:lnTo>
                    <a:pt x="4128585" y="4803972"/>
                  </a:lnTo>
                  <a:lnTo>
                    <a:pt x="4161192" y="4835139"/>
                  </a:lnTo>
                  <a:lnTo>
                    <a:pt x="4194095" y="4865781"/>
                  </a:lnTo>
                  <a:lnTo>
                    <a:pt x="4227298" y="4895889"/>
                  </a:lnTo>
                  <a:lnTo>
                    <a:pt x="4260808" y="4925453"/>
                  </a:lnTo>
                  <a:lnTo>
                    <a:pt x="4294630" y="4954462"/>
                  </a:lnTo>
                  <a:lnTo>
                    <a:pt x="4328770" y="4982907"/>
                  </a:lnTo>
                  <a:lnTo>
                    <a:pt x="4363234" y="5010777"/>
                  </a:lnTo>
                  <a:lnTo>
                    <a:pt x="4398027" y="5038063"/>
                  </a:lnTo>
                  <a:lnTo>
                    <a:pt x="4433154" y="5064754"/>
                  </a:lnTo>
                  <a:lnTo>
                    <a:pt x="4468623" y="5090840"/>
                  </a:lnTo>
                  <a:lnTo>
                    <a:pt x="4504437" y="5116311"/>
                  </a:lnTo>
                  <a:lnTo>
                    <a:pt x="4540604" y="5141157"/>
                  </a:lnTo>
                  <a:lnTo>
                    <a:pt x="4577128" y="5165368"/>
                  </a:lnTo>
                  <a:lnTo>
                    <a:pt x="4614015" y="5188934"/>
                  </a:lnTo>
                  <a:lnTo>
                    <a:pt x="4651272" y="5211845"/>
                  </a:lnTo>
                  <a:lnTo>
                    <a:pt x="4688903" y="5234091"/>
                  </a:lnTo>
                  <a:lnTo>
                    <a:pt x="4726914" y="5255661"/>
                  </a:lnTo>
                  <a:lnTo>
                    <a:pt x="4765312" y="5276545"/>
                  </a:lnTo>
                  <a:lnTo>
                    <a:pt x="4804101" y="5296734"/>
                  </a:lnTo>
                  <a:lnTo>
                    <a:pt x="4843287" y="5316218"/>
                  </a:lnTo>
                  <a:lnTo>
                    <a:pt x="4882877" y="5334986"/>
                  </a:lnTo>
                  <a:lnTo>
                    <a:pt x="4922875" y="5353028"/>
                  </a:lnTo>
                  <a:lnTo>
                    <a:pt x="4963287" y="5370334"/>
                  </a:lnTo>
                  <a:lnTo>
                    <a:pt x="5004120" y="5386894"/>
                  </a:lnTo>
                  <a:lnTo>
                    <a:pt x="5045379" y="5402698"/>
                  </a:lnTo>
                  <a:lnTo>
                    <a:pt x="5087068" y="5417736"/>
                  </a:lnTo>
                  <a:lnTo>
                    <a:pt x="5129195" y="5431998"/>
                  </a:lnTo>
                  <a:lnTo>
                    <a:pt x="5171765" y="5445474"/>
                  </a:lnTo>
                  <a:lnTo>
                    <a:pt x="5176439" y="5446851"/>
                  </a:lnTo>
                </a:path>
              </a:pathLst>
            </a:custGeom>
            <a:ln w="25000">
              <a:solidFill>
                <a:srgbClr val="332C2C"/>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3897"/>
              <a:ext cx="7993176" cy="10277475"/>
            </a:xfrm>
            <a:prstGeom prst="rect">
              <a:avLst/>
            </a:prstGeom>
          </p:spPr>
        </p:pic>
      </p:grpSp>
      <p:sp>
        <p:nvSpPr>
          <p:cNvPr id="6" name="object 6"/>
          <p:cNvSpPr txBox="1">
            <a:spLocks noGrp="1"/>
          </p:cNvSpPr>
          <p:nvPr>
            <p:ph type="title"/>
          </p:nvPr>
        </p:nvSpPr>
        <p:spPr>
          <a:prstGeom prst="rect">
            <a:avLst/>
          </a:prstGeom>
        </p:spPr>
        <p:txBody>
          <a:bodyPr vert="horz" wrap="square" lIns="0" tIns="437483" rIns="0" bIns="0" rtlCol="0">
            <a:spAutoFit/>
          </a:bodyPr>
          <a:lstStyle/>
          <a:p>
            <a:pPr marL="8759190">
              <a:lnSpc>
                <a:spcPct val="100000"/>
              </a:lnSpc>
              <a:spcBef>
                <a:spcPts val="100"/>
              </a:spcBef>
            </a:pPr>
            <a:r>
              <a:rPr spc="-200" dirty="0"/>
              <a:t>Aplicaciones</a:t>
            </a:r>
            <a:r>
              <a:rPr spc="-265" dirty="0"/>
              <a:t> </a:t>
            </a:r>
            <a:r>
              <a:rPr spc="-145" dirty="0"/>
              <a:t>del</a:t>
            </a:r>
            <a:r>
              <a:rPr spc="-270" dirty="0"/>
              <a:t> </a:t>
            </a:r>
            <a:r>
              <a:rPr spc="-490" dirty="0"/>
              <a:t>DFS</a:t>
            </a:r>
          </a:p>
        </p:txBody>
      </p:sp>
      <p:pic>
        <p:nvPicPr>
          <p:cNvPr id="7" name="object 7"/>
          <p:cNvPicPr/>
          <p:nvPr/>
        </p:nvPicPr>
        <p:blipFill>
          <a:blip r:embed="rId3" cstate="print"/>
          <a:stretch>
            <a:fillRect/>
          </a:stretch>
        </p:blipFill>
        <p:spPr>
          <a:xfrm>
            <a:off x="9649218" y="3937215"/>
            <a:ext cx="2146147" cy="342087"/>
          </a:xfrm>
          <a:prstGeom prst="rect">
            <a:avLst/>
          </a:prstGeom>
        </p:spPr>
      </p:pic>
      <p:pic>
        <p:nvPicPr>
          <p:cNvPr id="8" name="object 8"/>
          <p:cNvPicPr/>
          <p:nvPr/>
        </p:nvPicPr>
        <p:blipFill>
          <a:blip r:embed="rId4" cstate="print"/>
          <a:stretch>
            <a:fillRect/>
          </a:stretch>
        </p:blipFill>
        <p:spPr>
          <a:xfrm>
            <a:off x="9646056" y="4356315"/>
            <a:ext cx="1483106" cy="275869"/>
          </a:xfrm>
          <a:prstGeom prst="rect">
            <a:avLst/>
          </a:prstGeom>
        </p:spPr>
      </p:pic>
      <p:pic>
        <p:nvPicPr>
          <p:cNvPr id="9" name="object 9"/>
          <p:cNvPicPr/>
          <p:nvPr/>
        </p:nvPicPr>
        <p:blipFill>
          <a:blip r:embed="rId5" cstate="print"/>
          <a:stretch>
            <a:fillRect/>
          </a:stretch>
        </p:blipFill>
        <p:spPr>
          <a:xfrm>
            <a:off x="10038372" y="4784940"/>
            <a:ext cx="4335742" cy="343801"/>
          </a:xfrm>
          <a:prstGeom prst="rect">
            <a:avLst/>
          </a:prstGeom>
        </p:spPr>
      </p:pic>
      <p:pic>
        <p:nvPicPr>
          <p:cNvPr id="10" name="object 10"/>
          <p:cNvPicPr/>
          <p:nvPr/>
        </p:nvPicPr>
        <p:blipFill>
          <a:blip r:embed="rId6" cstate="print"/>
          <a:stretch>
            <a:fillRect/>
          </a:stretch>
        </p:blipFill>
        <p:spPr>
          <a:xfrm>
            <a:off x="13480034" y="3937215"/>
            <a:ext cx="2275459" cy="342087"/>
          </a:xfrm>
          <a:prstGeom prst="rect">
            <a:avLst/>
          </a:prstGeom>
        </p:spPr>
      </p:pic>
      <p:pic>
        <p:nvPicPr>
          <p:cNvPr id="11" name="object 11"/>
          <p:cNvPicPr/>
          <p:nvPr/>
        </p:nvPicPr>
        <p:blipFill>
          <a:blip r:embed="rId7" cstate="print"/>
          <a:stretch>
            <a:fillRect/>
          </a:stretch>
        </p:blipFill>
        <p:spPr>
          <a:xfrm>
            <a:off x="14065122" y="4356315"/>
            <a:ext cx="954405" cy="275869"/>
          </a:xfrm>
          <a:prstGeom prst="rect">
            <a:avLst/>
          </a:prstGeom>
        </p:spPr>
      </p:pic>
      <p:sp>
        <p:nvSpPr>
          <p:cNvPr id="12" name="object 12"/>
          <p:cNvSpPr txBox="1"/>
          <p:nvPr/>
        </p:nvSpPr>
        <p:spPr>
          <a:xfrm>
            <a:off x="9617252" y="3420110"/>
            <a:ext cx="7399655" cy="2998470"/>
          </a:xfrm>
          <a:prstGeom prst="rect">
            <a:avLst/>
          </a:prstGeom>
        </p:spPr>
        <p:txBody>
          <a:bodyPr vert="horz" wrap="square" lIns="0" tIns="13335" rIns="0" bIns="0" rtlCol="0">
            <a:spAutoFit/>
          </a:bodyPr>
          <a:lstStyle/>
          <a:p>
            <a:pPr marL="12700">
              <a:lnSpc>
                <a:spcPct val="100000"/>
              </a:lnSpc>
              <a:spcBef>
                <a:spcPts val="105"/>
              </a:spcBef>
            </a:pPr>
            <a:r>
              <a:rPr sz="2750" dirty="0">
                <a:solidFill>
                  <a:srgbClr val="332C2C"/>
                </a:solidFill>
                <a:latin typeface="Verdana"/>
                <a:cs typeface="Verdana"/>
              </a:rPr>
              <a:t>El</a:t>
            </a:r>
            <a:r>
              <a:rPr sz="2750" spc="-85" dirty="0">
                <a:solidFill>
                  <a:srgbClr val="332C2C"/>
                </a:solidFill>
                <a:latin typeface="Verdana"/>
                <a:cs typeface="Verdana"/>
              </a:rPr>
              <a:t> </a:t>
            </a:r>
            <a:r>
              <a:rPr sz="2750" dirty="0">
                <a:solidFill>
                  <a:srgbClr val="332C2C"/>
                </a:solidFill>
                <a:latin typeface="Verdana"/>
                <a:cs typeface="Verdana"/>
              </a:rPr>
              <a:t>algoritmo</a:t>
            </a:r>
            <a:r>
              <a:rPr sz="2750" spc="-85" dirty="0">
                <a:solidFill>
                  <a:srgbClr val="332C2C"/>
                </a:solidFill>
                <a:latin typeface="Verdana"/>
                <a:cs typeface="Verdana"/>
              </a:rPr>
              <a:t> </a:t>
            </a:r>
            <a:r>
              <a:rPr sz="2750" dirty="0">
                <a:solidFill>
                  <a:srgbClr val="332C2C"/>
                </a:solidFill>
                <a:latin typeface="Verdana"/>
                <a:cs typeface="Verdana"/>
              </a:rPr>
              <a:t>DFS</a:t>
            </a:r>
            <a:r>
              <a:rPr sz="2750" spc="-80" dirty="0">
                <a:solidFill>
                  <a:srgbClr val="332C2C"/>
                </a:solidFill>
                <a:latin typeface="Verdana"/>
                <a:cs typeface="Verdana"/>
              </a:rPr>
              <a:t> </a:t>
            </a:r>
            <a:r>
              <a:rPr sz="2750" dirty="0">
                <a:solidFill>
                  <a:srgbClr val="332C2C"/>
                </a:solidFill>
                <a:latin typeface="Verdana"/>
                <a:cs typeface="Verdana"/>
              </a:rPr>
              <a:t>tiene</a:t>
            </a:r>
            <a:r>
              <a:rPr sz="2750" spc="-85" dirty="0">
                <a:solidFill>
                  <a:srgbClr val="332C2C"/>
                </a:solidFill>
                <a:latin typeface="Verdana"/>
                <a:cs typeface="Verdana"/>
              </a:rPr>
              <a:t> </a:t>
            </a:r>
            <a:r>
              <a:rPr sz="2750" spc="-10" dirty="0">
                <a:solidFill>
                  <a:srgbClr val="332C2C"/>
                </a:solidFill>
                <a:latin typeface="Verdana"/>
                <a:cs typeface="Verdana"/>
              </a:rPr>
              <a:t>múltiples</a:t>
            </a:r>
            <a:endParaRPr sz="2750">
              <a:latin typeface="Verdana"/>
              <a:cs typeface="Verdana"/>
            </a:endParaRPr>
          </a:p>
          <a:p>
            <a:pPr marL="2174240">
              <a:lnSpc>
                <a:spcPct val="100000"/>
              </a:lnSpc>
              <a:spcBef>
                <a:spcPts val="75"/>
              </a:spcBef>
            </a:pPr>
            <a:r>
              <a:rPr sz="2750" spc="-420" dirty="0">
                <a:solidFill>
                  <a:srgbClr val="332C2C"/>
                </a:solidFill>
                <a:latin typeface="Verdana"/>
                <a:cs typeface="Verdana"/>
              </a:rPr>
              <a:t>,</a:t>
            </a:r>
            <a:r>
              <a:rPr sz="2750" spc="-250" dirty="0">
                <a:solidFill>
                  <a:srgbClr val="332C2C"/>
                </a:solidFill>
                <a:latin typeface="Verdana"/>
                <a:cs typeface="Verdana"/>
              </a:rPr>
              <a:t> </a:t>
            </a:r>
            <a:r>
              <a:rPr sz="2750" spc="100" dirty="0">
                <a:solidFill>
                  <a:srgbClr val="332C2C"/>
                </a:solidFill>
                <a:latin typeface="Verdana"/>
                <a:cs typeface="Verdana"/>
              </a:rPr>
              <a:t>como</a:t>
            </a:r>
            <a:r>
              <a:rPr sz="2750" spc="-245" dirty="0">
                <a:solidFill>
                  <a:srgbClr val="332C2C"/>
                </a:solidFill>
                <a:latin typeface="Verdana"/>
                <a:cs typeface="Verdana"/>
              </a:rPr>
              <a:t> </a:t>
            </a:r>
            <a:r>
              <a:rPr sz="2750" spc="-25" dirty="0">
                <a:solidFill>
                  <a:srgbClr val="332C2C"/>
                </a:solidFill>
                <a:latin typeface="Verdana"/>
                <a:cs typeface="Verdana"/>
              </a:rPr>
              <a:t>la</a:t>
            </a:r>
            <a:endParaRPr sz="2750">
              <a:latin typeface="Verdana"/>
              <a:cs typeface="Verdana"/>
            </a:endParaRPr>
          </a:p>
          <a:p>
            <a:pPr marL="12700" marR="5080" indent="1495425">
              <a:lnSpc>
                <a:spcPts val="3379"/>
              </a:lnSpc>
              <a:spcBef>
                <a:spcPts val="45"/>
              </a:spcBef>
              <a:tabLst>
                <a:tab pos="4752975" algn="l"/>
                <a:tab pos="5489575" algn="l"/>
              </a:tabLst>
            </a:pPr>
            <a:r>
              <a:rPr sz="2750" spc="-420" dirty="0">
                <a:solidFill>
                  <a:srgbClr val="332C2C"/>
                </a:solidFill>
                <a:latin typeface="Verdana"/>
                <a:cs typeface="Verdana"/>
              </a:rPr>
              <a:t>,</a:t>
            </a:r>
            <a:r>
              <a:rPr sz="2750" spc="-240" dirty="0">
                <a:solidFill>
                  <a:srgbClr val="332C2C"/>
                </a:solidFill>
                <a:latin typeface="Verdana"/>
                <a:cs typeface="Verdana"/>
              </a:rPr>
              <a:t> </a:t>
            </a:r>
            <a:r>
              <a:rPr sz="2750" spc="-35" dirty="0">
                <a:solidFill>
                  <a:srgbClr val="332C2C"/>
                </a:solidFill>
                <a:latin typeface="Verdana"/>
                <a:cs typeface="Verdana"/>
              </a:rPr>
              <a:t>la</a:t>
            </a:r>
            <a:r>
              <a:rPr sz="2750" spc="-235" dirty="0">
                <a:solidFill>
                  <a:srgbClr val="332C2C"/>
                </a:solidFill>
                <a:latin typeface="Verdana"/>
                <a:cs typeface="Verdana"/>
              </a:rPr>
              <a:t> </a:t>
            </a:r>
            <a:r>
              <a:rPr sz="2750" spc="45" dirty="0">
                <a:solidFill>
                  <a:srgbClr val="332C2C"/>
                </a:solidFill>
                <a:latin typeface="Verdana"/>
                <a:cs typeface="Verdana"/>
              </a:rPr>
              <a:t>detección</a:t>
            </a:r>
            <a:r>
              <a:rPr sz="2750" spc="-235" dirty="0">
                <a:solidFill>
                  <a:srgbClr val="332C2C"/>
                </a:solidFill>
                <a:latin typeface="Verdana"/>
                <a:cs typeface="Verdana"/>
              </a:rPr>
              <a:t> </a:t>
            </a:r>
            <a:r>
              <a:rPr sz="2750" spc="55" dirty="0">
                <a:solidFill>
                  <a:srgbClr val="332C2C"/>
                </a:solidFill>
                <a:latin typeface="Verdana"/>
                <a:cs typeface="Verdana"/>
              </a:rPr>
              <a:t>de</a:t>
            </a:r>
            <a:r>
              <a:rPr sz="2750" dirty="0">
                <a:solidFill>
                  <a:srgbClr val="332C2C"/>
                </a:solidFill>
                <a:latin typeface="Verdana"/>
                <a:cs typeface="Verdana"/>
              </a:rPr>
              <a:t>		</a:t>
            </a:r>
            <a:r>
              <a:rPr sz="2750" spc="65" dirty="0">
                <a:solidFill>
                  <a:srgbClr val="332C2C"/>
                </a:solidFill>
                <a:latin typeface="Verdana"/>
                <a:cs typeface="Verdana"/>
              </a:rPr>
              <a:t>en</a:t>
            </a:r>
            <a:r>
              <a:rPr sz="2750" spc="-220" dirty="0">
                <a:solidFill>
                  <a:srgbClr val="332C2C"/>
                </a:solidFill>
                <a:latin typeface="Verdana"/>
                <a:cs typeface="Verdana"/>
              </a:rPr>
              <a:t> </a:t>
            </a:r>
            <a:r>
              <a:rPr sz="2750" spc="-40" dirty="0">
                <a:solidFill>
                  <a:srgbClr val="332C2C"/>
                </a:solidFill>
                <a:latin typeface="Verdana"/>
                <a:cs typeface="Verdana"/>
              </a:rPr>
              <a:t>grafos</a:t>
            </a:r>
            <a:r>
              <a:rPr sz="2750" spc="-220" dirty="0">
                <a:solidFill>
                  <a:srgbClr val="332C2C"/>
                </a:solidFill>
                <a:latin typeface="Verdana"/>
                <a:cs typeface="Verdana"/>
              </a:rPr>
              <a:t> </a:t>
            </a:r>
            <a:r>
              <a:rPr sz="2750" spc="-95" dirty="0">
                <a:solidFill>
                  <a:srgbClr val="332C2C"/>
                </a:solidFill>
                <a:latin typeface="Verdana"/>
                <a:cs typeface="Verdana"/>
              </a:rPr>
              <a:t>y </a:t>
            </a:r>
            <a:r>
              <a:rPr sz="2750" spc="-25" dirty="0">
                <a:solidFill>
                  <a:srgbClr val="332C2C"/>
                </a:solidFill>
                <a:latin typeface="Verdana"/>
                <a:cs typeface="Verdana"/>
              </a:rPr>
              <a:t>la</a:t>
            </a:r>
            <a:r>
              <a:rPr sz="2750" dirty="0">
                <a:solidFill>
                  <a:srgbClr val="332C2C"/>
                </a:solidFill>
                <a:latin typeface="Verdana"/>
                <a:cs typeface="Verdana"/>
              </a:rPr>
              <a:t>	</a:t>
            </a:r>
            <a:r>
              <a:rPr sz="2750" spc="-420" dirty="0">
                <a:solidFill>
                  <a:srgbClr val="332C2C"/>
                </a:solidFill>
                <a:latin typeface="Verdana"/>
                <a:cs typeface="Verdana"/>
              </a:rPr>
              <a:t>.</a:t>
            </a:r>
            <a:r>
              <a:rPr sz="2750" spc="-245" dirty="0">
                <a:solidFill>
                  <a:srgbClr val="332C2C"/>
                </a:solidFill>
                <a:latin typeface="Verdana"/>
                <a:cs typeface="Verdana"/>
              </a:rPr>
              <a:t> </a:t>
            </a:r>
            <a:r>
              <a:rPr sz="2750" spc="-50" dirty="0">
                <a:solidFill>
                  <a:srgbClr val="332C2C"/>
                </a:solidFill>
                <a:latin typeface="Verdana"/>
                <a:cs typeface="Verdana"/>
              </a:rPr>
              <a:t>Su</a:t>
            </a:r>
            <a:r>
              <a:rPr sz="2750" spc="-245" dirty="0">
                <a:solidFill>
                  <a:srgbClr val="332C2C"/>
                </a:solidFill>
                <a:latin typeface="Verdana"/>
                <a:cs typeface="Verdana"/>
              </a:rPr>
              <a:t> </a:t>
            </a:r>
            <a:r>
              <a:rPr sz="2750" spc="40" dirty="0">
                <a:solidFill>
                  <a:srgbClr val="332C2C"/>
                </a:solidFill>
                <a:latin typeface="Verdana"/>
                <a:cs typeface="Verdana"/>
              </a:rPr>
              <a:t>capacidad</a:t>
            </a:r>
            <a:endParaRPr sz="2750">
              <a:latin typeface="Verdana"/>
              <a:cs typeface="Verdana"/>
            </a:endParaRPr>
          </a:p>
          <a:p>
            <a:pPr marL="12700" marR="201930">
              <a:lnSpc>
                <a:spcPts val="3300"/>
              </a:lnSpc>
              <a:spcBef>
                <a:spcPts val="55"/>
              </a:spcBef>
            </a:pPr>
            <a:r>
              <a:rPr sz="2750" spc="-40" dirty="0">
                <a:solidFill>
                  <a:srgbClr val="332C2C"/>
                </a:solidFill>
                <a:latin typeface="Verdana"/>
                <a:cs typeface="Verdana"/>
              </a:rPr>
              <a:t>para</a:t>
            </a:r>
            <a:r>
              <a:rPr sz="2750" spc="-215" dirty="0">
                <a:solidFill>
                  <a:srgbClr val="332C2C"/>
                </a:solidFill>
                <a:latin typeface="Verdana"/>
                <a:cs typeface="Verdana"/>
              </a:rPr>
              <a:t> </a:t>
            </a:r>
            <a:r>
              <a:rPr sz="2750" spc="-50" dirty="0">
                <a:solidFill>
                  <a:srgbClr val="332C2C"/>
                </a:solidFill>
                <a:latin typeface="Verdana"/>
                <a:cs typeface="Verdana"/>
              </a:rPr>
              <a:t>explorar</a:t>
            </a:r>
            <a:r>
              <a:rPr sz="2750" spc="-210" dirty="0">
                <a:solidFill>
                  <a:srgbClr val="332C2C"/>
                </a:solidFill>
                <a:latin typeface="Verdana"/>
                <a:cs typeface="Verdana"/>
              </a:rPr>
              <a:t> </a:t>
            </a:r>
            <a:r>
              <a:rPr sz="2750" spc="60" dirty="0">
                <a:solidFill>
                  <a:srgbClr val="332C2C"/>
                </a:solidFill>
                <a:latin typeface="Verdana"/>
                <a:cs typeface="Verdana"/>
              </a:rPr>
              <a:t>completamente</a:t>
            </a:r>
            <a:r>
              <a:rPr sz="2750" spc="-210" dirty="0">
                <a:solidFill>
                  <a:srgbClr val="332C2C"/>
                </a:solidFill>
                <a:latin typeface="Verdana"/>
                <a:cs typeface="Verdana"/>
              </a:rPr>
              <a:t> </a:t>
            </a:r>
            <a:r>
              <a:rPr sz="2750" spc="110" dirty="0">
                <a:solidFill>
                  <a:srgbClr val="332C2C"/>
                </a:solidFill>
                <a:latin typeface="Verdana"/>
                <a:cs typeface="Verdana"/>
              </a:rPr>
              <a:t>un</a:t>
            </a:r>
            <a:r>
              <a:rPr sz="2750" spc="-210" dirty="0">
                <a:solidFill>
                  <a:srgbClr val="332C2C"/>
                </a:solidFill>
                <a:latin typeface="Verdana"/>
                <a:cs typeface="Verdana"/>
              </a:rPr>
              <a:t> </a:t>
            </a:r>
            <a:r>
              <a:rPr sz="2750" spc="-25" dirty="0">
                <a:solidFill>
                  <a:srgbClr val="332C2C"/>
                </a:solidFill>
                <a:latin typeface="Verdana"/>
                <a:cs typeface="Verdana"/>
              </a:rPr>
              <a:t>grafo</a:t>
            </a:r>
            <a:r>
              <a:rPr sz="2750" spc="-215" dirty="0">
                <a:solidFill>
                  <a:srgbClr val="332C2C"/>
                </a:solidFill>
                <a:latin typeface="Verdana"/>
                <a:cs typeface="Verdana"/>
              </a:rPr>
              <a:t> </a:t>
            </a:r>
            <a:r>
              <a:rPr sz="2750" spc="-25" dirty="0">
                <a:solidFill>
                  <a:srgbClr val="332C2C"/>
                </a:solidFill>
                <a:latin typeface="Verdana"/>
                <a:cs typeface="Verdana"/>
              </a:rPr>
              <a:t>lo </a:t>
            </a:r>
            <a:r>
              <a:rPr sz="2750" dirty="0">
                <a:solidFill>
                  <a:srgbClr val="332C2C"/>
                </a:solidFill>
                <a:latin typeface="Verdana"/>
                <a:cs typeface="Verdana"/>
              </a:rPr>
              <a:t>convierte</a:t>
            </a:r>
            <a:r>
              <a:rPr sz="2750" spc="-215" dirty="0">
                <a:solidFill>
                  <a:srgbClr val="332C2C"/>
                </a:solidFill>
                <a:latin typeface="Verdana"/>
                <a:cs typeface="Verdana"/>
              </a:rPr>
              <a:t> </a:t>
            </a:r>
            <a:r>
              <a:rPr sz="2750" spc="65" dirty="0">
                <a:solidFill>
                  <a:srgbClr val="332C2C"/>
                </a:solidFill>
                <a:latin typeface="Verdana"/>
                <a:cs typeface="Verdana"/>
              </a:rPr>
              <a:t>en</a:t>
            </a:r>
            <a:r>
              <a:rPr sz="2750" spc="-210" dirty="0">
                <a:solidFill>
                  <a:srgbClr val="332C2C"/>
                </a:solidFill>
                <a:latin typeface="Verdana"/>
                <a:cs typeface="Verdana"/>
              </a:rPr>
              <a:t> </a:t>
            </a:r>
            <a:r>
              <a:rPr sz="2750" spc="60" dirty="0">
                <a:solidFill>
                  <a:srgbClr val="332C2C"/>
                </a:solidFill>
                <a:latin typeface="Verdana"/>
                <a:cs typeface="Verdana"/>
              </a:rPr>
              <a:t>una</a:t>
            </a:r>
            <a:r>
              <a:rPr sz="2750" spc="-215" dirty="0">
                <a:solidFill>
                  <a:srgbClr val="332C2C"/>
                </a:solidFill>
                <a:latin typeface="Verdana"/>
                <a:cs typeface="Verdana"/>
              </a:rPr>
              <a:t> </a:t>
            </a:r>
            <a:r>
              <a:rPr sz="2750" dirty="0">
                <a:solidFill>
                  <a:srgbClr val="332C2C"/>
                </a:solidFill>
                <a:latin typeface="Verdana"/>
                <a:cs typeface="Verdana"/>
              </a:rPr>
              <a:t>herramienta</a:t>
            </a:r>
            <a:r>
              <a:rPr sz="2750" spc="-210" dirty="0">
                <a:solidFill>
                  <a:srgbClr val="332C2C"/>
                </a:solidFill>
                <a:latin typeface="Verdana"/>
                <a:cs typeface="Verdana"/>
              </a:rPr>
              <a:t> </a:t>
            </a:r>
            <a:r>
              <a:rPr sz="2750" spc="-60" dirty="0">
                <a:solidFill>
                  <a:srgbClr val="332C2C"/>
                </a:solidFill>
                <a:latin typeface="Verdana"/>
                <a:cs typeface="Verdana"/>
              </a:rPr>
              <a:t>valiosa</a:t>
            </a:r>
            <a:r>
              <a:rPr sz="2750" spc="-210" dirty="0">
                <a:solidFill>
                  <a:srgbClr val="332C2C"/>
                </a:solidFill>
                <a:latin typeface="Verdana"/>
                <a:cs typeface="Verdana"/>
              </a:rPr>
              <a:t> </a:t>
            </a:r>
            <a:r>
              <a:rPr sz="2750" spc="40" dirty="0">
                <a:solidFill>
                  <a:srgbClr val="332C2C"/>
                </a:solidFill>
                <a:latin typeface="Verdana"/>
                <a:cs typeface="Verdana"/>
              </a:rPr>
              <a:t>en</a:t>
            </a:r>
            <a:endParaRPr sz="2750">
              <a:latin typeface="Verdana"/>
              <a:cs typeface="Verdana"/>
            </a:endParaRPr>
          </a:p>
          <a:p>
            <a:pPr marL="12700">
              <a:lnSpc>
                <a:spcPts val="3265"/>
              </a:lnSpc>
            </a:pPr>
            <a:r>
              <a:rPr sz="2750" spc="-55" dirty="0">
                <a:solidFill>
                  <a:srgbClr val="332C2C"/>
                </a:solidFill>
                <a:latin typeface="Verdana"/>
                <a:cs typeface="Verdana"/>
              </a:rPr>
              <a:t>diversas</a:t>
            </a:r>
            <a:r>
              <a:rPr sz="2750" spc="-220" dirty="0">
                <a:solidFill>
                  <a:srgbClr val="332C2C"/>
                </a:solidFill>
                <a:latin typeface="Verdana"/>
                <a:cs typeface="Verdana"/>
              </a:rPr>
              <a:t> </a:t>
            </a:r>
            <a:r>
              <a:rPr sz="2750" spc="-70" dirty="0">
                <a:solidFill>
                  <a:srgbClr val="332C2C"/>
                </a:solidFill>
                <a:latin typeface="Verdana"/>
                <a:cs typeface="Verdana"/>
              </a:rPr>
              <a:t>áreas</a:t>
            </a:r>
            <a:r>
              <a:rPr sz="2750" spc="-220" dirty="0">
                <a:solidFill>
                  <a:srgbClr val="332C2C"/>
                </a:solidFill>
                <a:latin typeface="Verdana"/>
                <a:cs typeface="Verdana"/>
              </a:rPr>
              <a:t> </a:t>
            </a:r>
            <a:r>
              <a:rPr sz="2750" spc="80" dirty="0">
                <a:solidFill>
                  <a:srgbClr val="332C2C"/>
                </a:solidFill>
                <a:latin typeface="Verdana"/>
                <a:cs typeface="Verdana"/>
              </a:rPr>
              <a:t>de</a:t>
            </a:r>
            <a:r>
              <a:rPr sz="2750" spc="-220" dirty="0">
                <a:solidFill>
                  <a:srgbClr val="332C2C"/>
                </a:solidFill>
                <a:latin typeface="Verdana"/>
                <a:cs typeface="Verdana"/>
              </a:rPr>
              <a:t> </a:t>
            </a:r>
            <a:r>
              <a:rPr sz="2750" spc="-35" dirty="0">
                <a:solidFill>
                  <a:srgbClr val="332C2C"/>
                </a:solidFill>
                <a:latin typeface="Verdana"/>
                <a:cs typeface="Verdana"/>
              </a:rPr>
              <a:t>la</a:t>
            </a:r>
            <a:r>
              <a:rPr sz="2750" spc="-220" dirty="0">
                <a:solidFill>
                  <a:srgbClr val="332C2C"/>
                </a:solidFill>
                <a:latin typeface="Verdana"/>
                <a:cs typeface="Verdana"/>
              </a:rPr>
              <a:t> </a:t>
            </a:r>
            <a:r>
              <a:rPr sz="2750" spc="-10" dirty="0">
                <a:solidFill>
                  <a:srgbClr val="332C2C"/>
                </a:solidFill>
                <a:latin typeface="Verdana"/>
                <a:cs typeface="Verdana"/>
              </a:rPr>
              <a:t>informática.</a:t>
            </a:r>
            <a:endParaRPr sz="275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8807" y="3819696"/>
            <a:ext cx="15551150" cy="5331250"/>
            <a:chOff x="0" y="3961976"/>
            <a:chExt cx="18300700" cy="6337935"/>
          </a:xfrm>
        </p:grpSpPr>
        <p:pic>
          <p:nvPicPr>
            <p:cNvPr id="3" name="object 3"/>
            <p:cNvPicPr/>
            <p:nvPr/>
          </p:nvPicPr>
          <p:blipFill>
            <a:blip r:embed="rId2" cstate="print"/>
            <a:stretch>
              <a:fillRect/>
            </a:stretch>
          </p:blipFill>
          <p:spPr>
            <a:xfrm>
              <a:off x="0" y="3961976"/>
              <a:ext cx="18288000" cy="6324600"/>
            </a:xfrm>
            <a:prstGeom prst="rect">
              <a:avLst/>
            </a:prstGeom>
          </p:spPr>
        </p:pic>
        <p:sp>
          <p:nvSpPr>
            <p:cNvPr id="4" name="object 4"/>
            <p:cNvSpPr/>
            <p:nvPr/>
          </p:nvSpPr>
          <p:spPr>
            <a:xfrm>
              <a:off x="13609304" y="6216619"/>
              <a:ext cx="4679315" cy="4070985"/>
            </a:xfrm>
            <a:custGeom>
              <a:avLst/>
              <a:gdLst/>
              <a:ahLst/>
              <a:cxnLst/>
              <a:rect l="l" t="t" r="r" b="b"/>
              <a:pathLst>
                <a:path w="4679315" h="4070984">
                  <a:moveTo>
                    <a:pt x="0" y="4070378"/>
                  </a:moveTo>
                  <a:lnTo>
                    <a:pt x="49346" y="4043276"/>
                  </a:lnTo>
                  <a:lnTo>
                    <a:pt x="88924" y="4020525"/>
                  </a:lnTo>
                  <a:lnTo>
                    <a:pt x="128075" y="3997173"/>
                  </a:lnTo>
                  <a:lnTo>
                    <a:pt x="166808" y="3973231"/>
                  </a:lnTo>
                  <a:lnTo>
                    <a:pt x="205131" y="3948709"/>
                  </a:lnTo>
                  <a:lnTo>
                    <a:pt x="243050" y="3923620"/>
                  </a:lnTo>
                  <a:lnTo>
                    <a:pt x="280576" y="3897974"/>
                  </a:lnTo>
                  <a:lnTo>
                    <a:pt x="317714" y="3871782"/>
                  </a:lnTo>
                  <a:lnTo>
                    <a:pt x="354474" y="3845056"/>
                  </a:lnTo>
                  <a:lnTo>
                    <a:pt x="390862" y="3817806"/>
                  </a:lnTo>
                  <a:lnTo>
                    <a:pt x="426888" y="3790043"/>
                  </a:lnTo>
                  <a:lnTo>
                    <a:pt x="462558" y="3761780"/>
                  </a:lnTo>
                  <a:lnTo>
                    <a:pt x="497880" y="3733027"/>
                  </a:lnTo>
                  <a:lnTo>
                    <a:pt x="532864" y="3703794"/>
                  </a:lnTo>
                  <a:lnTo>
                    <a:pt x="567516" y="3674094"/>
                  </a:lnTo>
                  <a:lnTo>
                    <a:pt x="601844" y="3643938"/>
                  </a:lnTo>
                  <a:lnTo>
                    <a:pt x="635856" y="3613336"/>
                  </a:lnTo>
                  <a:lnTo>
                    <a:pt x="669560" y="3582299"/>
                  </a:lnTo>
                  <a:lnTo>
                    <a:pt x="702965" y="3550840"/>
                  </a:lnTo>
                  <a:lnTo>
                    <a:pt x="736077" y="3518968"/>
                  </a:lnTo>
                  <a:lnTo>
                    <a:pt x="768905" y="3486696"/>
                  </a:lnTo>
                  <a:lnTo>
                    <a:pt x="801457" y="3454033"/>
                  </a:lnTo>
                  <a:lnTo>
                    <a:pt x="833740" y="3420992"/>
                  </a:lnTo>
                  <a:lnTo>
                    <a:pt x="865763" y="3387584"/>
                  </a:lnTo>
                  <a:lnTo>
                    <a:pt x="897533" y="3353819"/>
                  </a:lnTo>
                  <a:lnTo>
                    <a:pt x="929059" y="3319708"/>
                  </a:lnTo>
                  <a:lnTo>
                    <a:pt x="960347" y="3285264"/>
                  </a:lnTo>
                  <a:lnTo>
                    <a:pt x="991407" y="3250497"/>
                  </a:lnTo>
                  <a:lnTo>
                    <a:pt x="1022245" y="3215418"/>
                  </a:lnTo>
                  <a:lnTo>
                    <a:pt x="1052870" y="3180038"/>
                  </a:lnTo>
                  <a:lnTo>
                    <a:pt x="1083290" y="3144369"/>
                  </a:lnTo>
                  <a:lnTo>
                    <a:pt x="1113513" y="3108421"/>
                  </a:lnTo>
                  <a:lnTo>
                    <a:pt x="1143546" y="3072206"/>
                  </a:lnTo>
                  <a:lnTo>
                    <a:pt x="1173398" y="3035735"/>
                  </a:lnTo>
                  <a:lnTo>
                    <a:pt x="1203075" y="2999019"/>
                  </a:lnTo>
                  <a:lnTo>
                    <a:pt x="1232587" y="2962068"/>
                  </a:lnTo>
                  <a:lnTo>
                    <a:pt x="1261941" y="2924896"/>
                  </a:lnTo>
                  <a:lnTo>
                    <a:pt x="1291145" y="2887511"/>
                  </a:lnTo>
                  <a:lnTo>
                    <a:pt x="1320207" y="2849926"/>
                  </a:lnTo>
                  <a:lnTo>
                    <a:pt x="1349134" y="2812152"/>
                  </a:lnTo>
                  <a:lnTo>
                    <a:pt x="1377935" y="2774200"/>
                  </a:lnTo>
                  <a:lnTo>
                    <a:pt x="1406618" y="2736080"/>
                  </a:lnTo>
                  <a:lnTo>
                    <a:pt x="1435190" y="2697805"/>
                  </a:lnTo>
                  <a:lnTo>
                    <a:pt x="1463659" y="2659385"/>
                  </a:lnTo>
                  <a:lnTo>
                    <a:pt x="1492034" y="2620831"/>
                  </a:lnTo>
                  <a:lnTo>
                    <a:pt x="1520321" y="2582155"/>
                  </a:lnTo>
                  <a:lnTo>
                    <a:pt x="1548530" y="2543367"/>
                  </a:lnTo>
                  <a:lnTo>
                    <a:pt x="1576667" y="2504479"/>
                  </a:lnTo>
                  <a:lnTo>
                    <a:pt x="1604741" y="2465502"/>
                  </a:lnTo>
                  <a:lnTo>
                    <a:pt x="1632760" y="2426447"/>
                  </a:lnTo>
                  <a:lnTo>
                    <a:pt x="1660732" y="2387326"/>
                  </a:lnTo>
                  <a:lnTo>
                    <a:pt x="1688663" y="2348148"/>
                  </a:lnTo>
                  <a:lnTo>
                    <a:pt x="1716564" y="2308926"/>
                  </a:lnTo>
                  <a:lnTo>
                    <a:pt x="1744440" y="2269671"/>
                  </a:lnTo>
                  <a:lnTo>
                    <a:pt x="1772300" y="2230393"/>
                  </a:lnTo>
                  <a:lnTo>
                    <a:pt x="1800153" y="2191104"/>
                  </a:lnTo>
                  <a:lnTo>
                    <a:pt x="1828005" y="2151816"/>
                  </a:lnTo>
                  <a:lnTo>
                    <a:pt x="1855865" y="2112538"/>
                  </a:lnTo>
                  <a:lnTo>
                    <a:pt x="1883741" y="2073283"/>
                  </a:lnTo>
                  <a:lnTo>
                    <a:pt x="1911641" y="2034061"/>
                  </a:lnTo>
                  <a:lnTo>
                    <a:pt x="1939573" y="1994884"/>
                  </a:lnTo>
                  <a:lnTo>
                    <a:pt x="1967543" y="1955762"/>
                  </a:lnTo>
                  <a:lnTo>
                    <a:pt x="1995562" y="1916708"/>
                  </a:lnTo>
                  <a:lnTo>
                    <a:pt x="2023635" y="1877731"/>
                  </a:lnTo>
                  <a:lnTo>
                    <a:pt x="2051772" y="1838843"/>
                  </a:lnTo>
                  <a:lnTo>
                    <a:pt x="2079979" y="1800055"/>
                  </a:lnTo>
                  <a:lnTo>
                    <a:pt x="2108266" y="1761379"/>
                  </a:lnTo>
                  <a:lnTo>
                    <a:pt x="2136640" y="1722826"/>
                  </a:lnTo>
                  <a:lnTo>
                    <a:pt x="2165108" y="1684406"/>
                  </a:lnTo>
                  <a:lnTo>
                    <a:pt x="2193679" y="1646130"/>
                  </a:lnTo>
                  <a:lnTo>
                    <a:pt x="2222360" y="1608011"/>
                  </a:lnTo>
                  <a:lnTo>
                    <a:pt x="2251160" y="1570059"/>
                  </a:lnTo>
                  <a:lnTo>
                    <a:pt x="2280086" y="1532285"/>
                  </a:lnTo>
                  <a:lnTo>
                    <a:pt x="2309147" y="1494700"/>
                  </a:lnTo>
                  <a:lnTo>
                    <a:pt x="2338349" y="1457316"/>
                  </a:lnTo>
                  <a:lnTo>
                    <a:pt x="2367702" y="1420143"/>
                  </a:lnTo>
                  <a:lnTo>
                    <a:pt x="2397212" y="1383193"/>
                  </a:lnTo>
                  <a:lnTo>
                    <a:pt x="2426888" y="1346477"/>
                  </a:lnTo>
                  <a:lnTo>
                    <a:pt x="2456738" y="1310006"/>
                  </a:lnTo>
                  <a:lnTo>
                    <a:pt x="2486770" y="1273791"/>
                  </a:lnTo>
                  <a:lnTo>
                    <a:pt x="2516991" y="1237843"/>
                  </a:lnTo>
                  <a:lnTo>
                    <a:pt x="2547409" y="1202173"/>
                  </a:lnTo>
                  <a:lnTo>
                    <a:pt x="2578033" y="1166794"/>
                  </a:lnTo>
                  <a:lnTo>
                    <a:pt x="2608870" y="1131715"/>
                  </a:lnTo>
                  <a:lnTo>
                    <a:pt x="2639928" y="1096947"/>
                  </a:lnTo>
                  <a:lnTo>
                    <a:pt x="2671215" y="1062503"/>
                  </a:lnTo>
                  <a:lnTo>
                    <a:pt x="2702739" y="1028393"/>
                  </a:lnTo>
                  <a:lnTo>
                    <a:pt x="2734507" y="994628"/>
                  </a:lnTo>
                  <a:lnTo>
                    <a:pt x="2766529" y="961219"/>
                  </a:lnTo>
                  <a:lnTo>
                    <a:pt x="2798811" y="928178"/>
                  </a:lnTo>
                  <a:lnTo>
                    <a:pt x="2831361" y="895516"/>
                  </a:lnTo>
                  <a:lnTo>
                    <a:pt x="2864187" y="863243"/>
                  </a:lnTo>
                  <a:lnTo>
                    <a:pt x="2897298" y="831372"/>
                  </a:lnTo>
                  <a:lnTo>
                    <a:pt x="2930701" y="799912"/>
                  </a:lnTo>
                  <a:lnTo>
                    <a:pt x="2964404" y="768875"/>
                  </a:lnTo>
                  <a:lnTo>
                    <a:pt x="2998415" y="738273"/>
                  </a:lnTo>
                  <a:lnTo>
                    <a:pt x="3032742" y="708117"/>
                  </a:lnTo>
                  <a:lnTo>
                    <a:pt x="3067392" y="678417"/>
                  </a:lnTo>
                  <a:lnTo>
                    <a:pt x="3102375" y="649184"/>
                  </a:lnTo>
                  <a:lnTo>
                    <a:pt x="3137696" y="620431"/>
                  </a:lnTo>
                  <a:lnTo>
                    <a:pt x="3173365" y="592167"/>
                  </a:lnTo>
                  <a:lnTo>
                    <a:pt x="3209389" y="564405"/>
                  </a:lnTo>
                  <a:lnTo>
                    <a:pt x="3245777" y="537155"/>
                  </a:lnTo>
                  <a:lnTo>
                    <a:pt x="3282536" y="510429"/>
                  </a:lnTo>
                  <a:lnTo>
                    <a:pt x="3319673" y="484237"/>
                  </a:lnTo>
                  <a:lnTo>
                    <a:pt x="3357198" y="458590"/>
                  </a:lnTo>
                  <a:lnTo>
                    <a:pt x="3395117" y="433501"/>
                  </a:lnTo>
                  <a:lnTo>
                    <a:pt x="3433439" y="408979"/>
                  </a:lnTo>
                  <a:lnTo>
                    <a:pt x="3472171" y="385037"/>
                  </a:lnTo>
                  <a:lnTo>
                    <a:pt x="3511322" y="361685"/>
                  </a:lnTo>
                  <a:lnTo>
                    <a:pt x="3550900" y="338934"/>
                  </a:lnTo>
                  <a:lnTo>
                    <a:pt x="3590911" y="316796"/>
                  </a:lnTo>
                  <a:lnTo>
                    <a:pt x="3631365" y="295282"/>
                  </a:lnTo>
                  <a:lnTo>
                    <a:pt x="3672269" y="274402"/>
                  </a:lnTo>
                  <a:lnTo>
                    <a:pt x="3713630" y="254168"/>
                  </a:lnTo>
                  <a:lnTo>
                    <a:pt x="3755458" y="234591"/>
                  </a:lnTo>
                  <a:lnTo>
                    <a:pt x="3797759" y="215683"/>
                  </a:lnTo>
                  <a:lnTo>
                    <a:pt x="3840542" y="197454"/>
                  </a:lnTo>
                  <a:lnTo>
                    <a:pt x="3883815" y="179915"/>
                  </a:lnTo>
                  <a:lnTo>
                    <a:pt x="3927585" y="163078"/>
                  </a:lnTo>
                  <a:lnTo>
                    <a:pt x="3971860" y="146954"/>
                  </a:lnTo>
                  <a:lnTo>
                    <a:pt x="4016648" y="131553"/>
                  </a:lnTo>
                  <a:lnTo>
                    <a:pt x="4061958" y="116888"/>
                  </a:lnTo>
                  <a:lnTo>
                    <a:pt x="4107796" y="102969"/>
                  </a:lnTo>
                  <a:lnTo>
                    <a:pt x="4154172" y="89807"/>
                  </a:lnTo>
                  <a:lnTo>
                    <a:pt x="4201092" y="77413"/>
                  </a:lnTo>
                  <a:lnTo>
                    <a:pt x="4248565" y="65799"/>
                  </a:lnTo>
                  <a:lnTo>
                    <a:pt x="4296598" y="54976"/>
                  </a:lnTo>
                  <a:lnTo>
                    <a:pt x="4345200" y="44955"/>
                  </a:lnTo>
                  <a:lnTo>
                    <a:pt x="4394379" y="35747"/>
                  </a:lnTo>
                  <a:lnTo>
                    <a:pt x="4444141" y="27362"/>
                  </a:lnTo>
                  <a:lnTo>
                    <a:pt x="4494496" y="19813"/>
                  </a:lnTo>
                  <a:lnTo>
                    <a:pt x="4545451" y="13111"/>
                  </a:lnTo>
                  <a:lnTo>
                    <a:pt x="4597014" y="7266"/>
                  </a:lnTo>
                  <a:lnTo>
                    <a:pt x="4649192" y="2290"/>
                  </a:lnTo>
                  <a:lnTo>
                    <a:pt x="4678710" y="0"/>
                  </a:lnTo>
                </a:path>
              </a:pathLst>
            </a:custGeom>
            <a:ln w="24999">
              <a:solidFill>
                <a:srgbClr val="332C2C"/>
              </a:solidFill>
            </a:ln>
          </p:spPr>
          <p:txBody>
            <a:bodyPr wrap="square" lIns="0" tIns="0" rIns="0" bIns="0" rtlCol="0"/>
            <a:lstStyle/>
            <a:p>
              <a:endParaRPr/>
            </a:p>
          </p:txBody>
        </p:sp>
      </p:grpSp>
      <p:sp>
        <p:nvSpPr>
          <p:cNvPr id="5" name="object 5"/>
          <p:cNvSpPr/>
          <p:nvPr/>
        </p:nvSpPr>
        <p:spPr>
          <a:xfrm>
            <a:off x="0" y="548855"/>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6" name="object 6"/>
          <p:cNvSpPr/>
          <p:nvPr/>
        </p:nvSpPr>
        <p:spPr>
          <a:xfrm>
            <a:off x="0" y="975344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7" name="object 7"/>
          <p:cNvPicPr/>
          <p:nvPr/>
        </p:nvPicPr>
        <p:blipFill>
          <a:blip r:embed="rId3" cstate="print"/>
          <a:stretch>
            <a:fillRect/>
          </a:stretch>
        </p:blipFill>
        <p:spPr>
          <a:xfrm>
            <a:off x="2722575" y="1190497"/>
            <a:ext cx="1669923" cy="392938"/>
          </a:xfrm>
          <a:prstGeom prst="rect">
            <a:avLst/>
          </a:prstGeom>
        </p:spPr>
      </p:pic>
      <p:pic>
        <p:nvPicPr>
          <p:cNvPr id="8" name="object 8"/>
          <p:cNvPicPr/>
          <p:nvPr/>
        </p:nvPicPr>
        <p:blipFill>
          <a:blip r:embed="rId4" cstate="print"/>
          <a:stretch>
            <a:fillRect/>
          </a:stretch>
        </p:blipFill>
        <p:spPr>
          <a:xfrm>
            <a:off x="9702368" y="1190497"/>
            <a:ext cx="2290089" cy="390982"/>
          </a:xfrm>
          <a:prstGeom prst="rect">
            <a:avLst/>
          </a:prstGeom>
        </p:spPr>
      </p:pic>
      <p:pic>
        <p:nvPicPr>
          <p:cNvPr id="9" name="object 9"/>
          <p:cNvPicPr/>
          <p:nvPr/>
        </p:nvPicPr>
        <p:blipFill>
          <a:blip r:embed="rId5" cstate="print"/>
          <a:stretch>
            <a:fillRect/>
          </a:stretch>
        </p:blipFill>
        <p:spPr>
          <a:xfrm>
            <a:off x="11905551" y="1628648"/>
            <a:ext cx="2130996" cy="392938"/>
          </a:xfrm>
          <a:prstGeom prst="rect">
            <a:avLst/>
          </a:prstGeom>
        </p:spPr>
      </p:pic>
      <p:sp>
        <p:nvSpPr>
          <p:cNvPr id="10" name="object 10"/>
          <p:cNvSpPr txBox="1"/>
          <p:nvPr/>
        </p:nvSpPr>
        <p:spPr>
          <a:xfrm>
            <a:off x="868807" y="1091190"/>
            <a:ext cx="16483330" cy="1819910"/>
          </a:xfrm>
          <a:prstGeom prst="rect">
            <a:avLst/>
          </a:prstGeom>
        </p:spPr>
        <p:txBody>
          <a:bodyPr vert="horz" wrap="square" lIns="0" tIns="62229" rIns="0" bIns="0" rtlCol="0">
            <a:spAutoFit/>
          </a:bodyPr>
          <a:lstStyle/>
          <a:p>
            <a:pPr marL="12700" marR="5080">
              <a:lnSpc>
                <a:spcPts val="3450"/>
              </a:lnSpc>
              <a:spcBef>
                <a:spcPts val="489"/>
              </a:spcBef>
              <a:tabLst>
                <a:tab pos="3623945" algn="l"/>
                <a:tab pos="11250930" algn="l"/>
                <a:tab pos="13293090" algn="l"/>
              </a:tabLst>
            </a:pPr>
            <a:r>
              <a:rPr sz="3150" dirty="0">
                <a:solidFill>
                  <a:srgbClr val="332C2C"/>
                </a:solidFill>
                <a:latin typeface="Verdana"/>
                <a:cs typeface="Verdana"/>
              </a:rPr>
              <a:t>Entre</a:t>
            </a:r>
            <a:r>
              <a:rPr sz="3150" spc="-130" dirty="0">
                <a:solidFill>
                  <a:srgbClr val="332C2C"/>
                </a:solidFill>
                <a:latin typeface="Verdana"/>
                <a:cs typeface="Verdana"/>
              </a:rPr>
              <a:t> </a:t>
            </a:r>
            <a:r>
              <a:rPr sz="3150" spc="-25" dirty="0">
                <a:solidFill>
                  <a:srgbClr val="332C2C"/>
                </a:solidFill>
                <a:latin typeface="Verdana"/>
                <a:cs typeface="Verdana"/>
              </a:rPr>
              <a:t>las</a:t>
            </a:r>
            <a:r>
              <a:rPr sz="3150" dirty="0">
                <a:solidFill>
                  <a:srgbClr val="332C2C"/>
                </a:solidFill>
                <a:latin typeface="Verdana"/>
                <a:cs typeface="Verdana"/>
              </a:rPr>
              <a:t>	del</a:t>
            </a:r>
            <a:r>
              <a:rPr sz="3150" spc="-110" dirty="0">
                <a:solidFill>
                  <a:srgbClr val="332C2C"/>
                </a:solidFill>
                <a:latin typeface="Verdana"/>
                <a:cs typeface="Verdana"/>
              </a:rPr>
              <a:t> </a:t>
            </a:r>
            <a:r>
              <a:rPr sz="3150" dirty="0">
                <a:solidFill>
                  <a:srgbClr val="332C2C"/>
                </a:solidFill>
                <a:latin typeface="Verdana"/>
                <a:cs typeface="Verdana"/>
              </a:rPr>
              <a:t>DFS</a:t>
            </a:r>
            <a:r>
              <a:rPr sz="3150" spc="-110" dirty="0">
                <a:solidFill>
                  <a:srgbClr val="332C2C"/>
                </a:solidFill>
                <a:latin typeface="Verdana"/>
                <a:cs typeface="Verdana"/>
              </a:rPr>
              <a:t> </a:t>
            </a:r>
            <a:r>
              <a:rPr sz="3150" spc="-60" dirty="0">
                <a:solidFill>
                  <a:srgbClr val="332C2C"/>
                </a:solidFill>
                <a:latin typeface="Verdana"/>
                <a:cs typeface="Verdana"/>
              </a:rPr>
              <a:t>se</a:t>
            </a:r>
            <a:r>
              <a:rPr sz="3150" spc="-105" dirty="0">
                <a:solidFill>
                  <a:srgbClr val="332C2C"/>
                </a:solidFill>
                <a:latin typeface="Verdana"/>
                <a:cs typeface="Verdana"/>
              </a:rPr>
              <a:t> </a:t>
            </a:r>
            <a:r>
              <a:rPr sz="3150" dirty="0">
                <a:solidFill>
                  <a:srgbClr val="332C2C"/>
                </a:solidFill>
                <a:latin typeface="Verdana"/>
                <a:cs typeface="Verdana"/>
              </a:rPr>
              <a:t>encuentran</a:t>
            </a:r>
            <a:r>
              <a:rPr sz="3150" spc="-110" dirty="0">
                <a:solidFill>
                  <a:srgbClr val="332C2C"/>
                </a:solidFill>
                <a:latin typeface="Verdana"/>
                <a:cs typeface="Verdana"/>
              </a:rPr>
              <a:t> </a:t>
            </a:r>
            <a:r>
              <a:rPr sz="3150" spc="-25" dirty="0">
                <a:solidFill>
                  <a:srgbClr val="332C2C"/>
                </a:solidFill>
                <a:latin typeface="Verdana"/>
                <a:cs typeface="Verdana"/>
              </a:rPr>
              <a:t>su</a:t>
            </a:r>
            <a:r>
              <a:rPr sz="3150" dirty="0">
                <a:solidFill>
                  <a:srgbClr val="332C2C"/>
                </a:solidFill>
                <a:latin typeface="Verdana"/>
                <a:cs typeface="Verdana"/>
              </a:rPr>
              <a:t>	</a:t>
            </a:r>
            <a:r>
              <a:rPr sz="3150" spc="-175" dirty="0">
                <a:solidFill>
                  <a:srgbClr val="332C2C"/>
                </a:solidFill>
                <a:latin typeface="Verdana"/>
                <a:cs typeface="Verdana"/>
              </a:rPr>
              <a:t>y</a:t>
            </a:r>
            <a:r>
              <a:rPr sz="3150" spc="-265" dirty="0">
                <a:solidFill>
                  <a:srgbClr val="332C2C"/>
                </a:solidFill>
                <a:latin typeface="Verdana"/>
                <a:cs typeface="Verdana"/>
              </a:rPr>
              <a:t> </a:t>
            </a:r>
            <a:r>
              <a:rPr sz="3150" spc="-10" dirty="0">
                <a:solidFill>
                  <a:srgbClr val="332C2C"/>
                </a:solidFill>
                <a:latin typeface="Verdana"/>
                <a:cs typeface="Verdana"/>
              </a:rPr>
              <a:t>su</a:t>
            </a:r>
            <a:r>
              <a:rPr sz="3150" spc="-265" dirty="0">
                <a:solidFill>
                  <a:srgbClr val="332C2C"/>
                </a:solidFill>
                <a:latin typeface="Verdana"/>
                <a:cs typeface="Verdana"/>
              </a:rPr>
              <a:t> </a:t>
            </a:r>
            <a:r>
              <a:rPr sz="3150" spc="-25" dirty="0">
                <a:solidFill>
                  <a:srgbClr val="332C2C"/>
                </a:solidFill>
                <a:latin typeface="Verdana"/>
                <a:cs typeface="Verdana"/>
              </a:rPr>
              <a:t>bajo</a:t>
            </a:r>
            <a:r>
              <a:rPr sz="3150" spc="-265" dirty="0">
                <a:solidFill>
                  <a:srgbClr val="332C2C"/>
                </a:solidFill>
                <a:latin typeface="Verdana"/>
                <a:cs typeface="Verdana"/>
              </a:rPr>
              <a:t> </a:t>
            </a:r>
            <a:r>
              <a:rPr sz="3150" dirty="0">
                <a:solidFill>
                  <a:srgbClr val="332C2C"/>
                </a:solidFill>
                <a:latin typeface="Verdana"/>
                <a:cs typeface="Verdana"/>
              </a:rPr>
              <a:t>uso</a:t>
            </a:r>
            <a:r>
              <a:rPr sz="3150" spc="-260" dirty="0">
                <a:solidFill>
                  <a:srgbClr val="332C2C"/>
                </a:solidFill>
                <a:latin typeface="Verdana"/>
                <a:cs typeface="Verdana"/>
              </a:rPr>
              <a:t> </a:t>
            </a:r>
            <a:r>
              <a:rPr sz="3150" spc="85" dirty="0">
                <a:solidFill>
                  <a:srgbClr val="332C2C"/>
                </a:solidFill>
                <a:latin typeface="Verdana"/>
                <a:cs typeface="Verdana"/>
              </a:rPr>
              <a:t>de</a:t>
            </a:r>
            <a:r>
              <a:rPr sz="3150" spc="-265" dirty="0">
                <a:solidFill>
                  <a:srgbClr val="332C2C"/>
                </a:solidFill>
                <a:latin typeface="Verdana"/>
                <a:cs typeface="Verdana"/>
              </a:rPr>
              <a:t> </a:t>
            </a:r>
            <a:r>
              <a:rPr sz="3150" spc="50" dirty="0">
                <a:solidFill>
                  <a:srgbClr val="332C2C"/>
                </a:solidFill>
                <a:latin typeface="Verdana"/>
                <a:cs typeface="Verdana"/>
              </a:rPr>
              <a:t>memoria </a:t>
            </a:r>
            <a:r>
              <a:rPr sz="3150" spc="75" dirty="0">
                <a:solidFill>
                  <a:srgbClr val="332C2C"/>
                </a:solidFill>
                <a:latin typeface="Verdana"/>
                <a:cs typeface="Verdana"/>
              </a:rPr>
              <a:t>en</a:t>
            </a:r>
            <a:r>
              <a:rPr sz="3150" spc="-260" dirty="0">
                <a:solidFill>
                  <a:srgbClr val="332C2C"/>
                </a:solidFill>
                <a:latin typeface="Verdana"/>
                <a:cs typeface="Verdana"/>
              </a:rPr>
              <a:t> </a:t>
            </a:r>
            <a:r>
              <a:rPr sz="3150" spc="45" dirty="0">
                <a:solidFill>
                  <a:srgbClr val="332C2C"/>
                </a:solidFill>
                <a:latin typeface="Verdana"/>
                <a:cs typeface="Verdana"/>
              </a:rPr>
              <a:t>comparación</a:t>
            </a:r>
            <a:r>
              <a:rPr sz="3150" spc="-254" dirty="0">
                <a:solidFill>
                  <a:srgbClr val="332C2C"/>
                </a:solidFill>
                <a:latin typeface="Verdana"/>
                <a:cs typeface="Verdana"/>
              </a:rPr>
              <a:t> </a:t>
            </a:r>
            <a:r>
              <a:rPr sz="3150" spc="95" dirty="0">
                <a:solidFill>
                  <a:srgbClr val="332C2C"/>
                </a:solidFill>
                <a:latin typeface="Verdana"/>
                <a:cs typeface="Verdana"/>
              </a:rPr>
              <a:t>con</a:t>
            </a:r>
            <a:r>
              <a:rPr sz="3150" spc="-260" dirty="0">
                <a:solidFill>
                  <a:srgbClr val="332C2C"/>
                </a:solidFill>
                <a:latin typeface="Verdana"/>
                <a:cs typeface="Verdana"/>
              </a:rPr>
              <a:t> </a:t>
            </a:r>
            <a:r>
              <a:rPr sz="3150" spc="-30" dirty="0">
                <a:solidFill>
                  <a:srgbClr val="332C2C"/>
                </a:solidFill>
                <a:latin typeface="Verdana"/>
                <a:cs typeface="Verdana"/>
              </a:rPr>
              <a:t>otros</a:t>
            </a:r>
            <a:r>
              <a:rPr sz="3150" spc="-254" dirty="0">
                <a:solidFill>
                  <a:srgbClr val="332C2C"/>
                </a:solidFill>
                <a:latin typeface="Verdana"/>
                <a:cs typeface="Verdana"/>
              </a:rPr>
              <a:t> </a:t>
            </a:r>
            <a:r>
              <a:rPr sz="3150" spc="-30" dirty="0">
                <a:solidFill>
                  <a:srgbClr val="332C2C"/>
                </a:solidFill>
                <a:latin typeface="Verdana"/>
                <a:cs typeface="Verdana"/>
              </a:rPr>
              <a:t>algoritmos.</a:t>
            </a:r>
            <a:r>
              <a:rPr sz="3150" spc="-254" dirty="0">
                <a:solidFill>
                  <a:srgbClr val="332C2C"/>
                </a:solidFill>
                <a:latin typeface="Verdana"/>
                <a:cs typeface="Verdana"/>
              </a:rPr>
              <a:t> </a:t>
            </a:r>
            <a:r>
              <a:rPr sz="3150" spc="-40" dirty="0">
                <a:solidFill>
                  <a:srgbClr val="332C2C"/>
                </a:solidFill>
                <a:latin typeface="Verdana"/>
                <a:cs typeface="Verdana"/>
              </a:rPr>
              <a:t>Sin</a:t>
            </a:r>
            <a:r>
              <a:rPr sz="3150" spc="-260" dirty="0">
                <a:solidFill>
                  <a:srgbClr val="332C2C"/>
                </a:solidFill>
                <a:latin typeface="Verdana"/>
                <a:cs typeface="Verdana"/>
              </a:rPr>
              <a:t> </a:t>
            </a:r>
            <a:r>
              <a:rPr sz="3150" spc="-10" dirty="0">
                <a:solidFill>
                  <a:srgbClr val="332C2C"/>
                </a:solidFill>
                <a:latin typeface="Verdana"/>
                <a:cs typeface="Verdana"/>
              </a:rPr>
              <a:t>embargo,</a:t>
            </a:r>
            <a:r>
              <a:rPr sz="3150" spc="-254" dirty="0">
                <a:solidFill>
                  <a:srgbClr val="332C2C"/>
                </a:solidFill>
                <a:latin typeface="Verdana"/>
                <a:cs typeface="Verdana"/>
              </a:rPr>
              <a:t> </a:t>
            </a:r>
            <a:r>
              <a:rPr sz="3150" spc="-25" dirty="0">
                <a:solidFill>
                  <a:srgbClr val="332C2C"/>
                </a:solidFill>
                <a:latin typeface="Verdana"/>
                <a:cs typeface="Verdana"/>
              </a:rPr>
              <a:t>su</a:t>
            </a:r>
            <a:r>
              <a:rPr sz="3150" dirty="0">
                <a:solidFill>
                  <a:srgbClr val="332C2C"/>
                </a:solidFill>
                <a:latin typeface="Verdana"/>
                <a:cs typeface="Verdana"/>
              </a:rPr>
              <a:t>		principal</a:t>
            </a:r>
            <a:r>
              <a:rPr sz="3150" spc="-125" dirty="0">
                <a:solidFill>
                  <a:srgbClr val="332C2C"/>
                </a:solidFill>
                <a:latin typeface="Verdana"/>
                <a:cs typeface="Verdana"/>
              </a:rPr>
              <a:t> </a:t>
            </a:r>
            <a:r>
              <a:rPr sz="3150" spc="-60" dirty="0">
                <a:solidFill>
                  <a:srgbClr val="332C2C"/>
                </a:solidFill>
                <a:latin typeface="Verdana"/>
                <a:cs typeface="Verdana"/>
              </a:rPr>
              <a:t>es</a:t>
            </a:r>
            <a:r>
              <a:rPr sz="3150" spc="-125" dirty="0">
                <a:solidFill>
                  <a:srgbClr val="332C2C"/>
                </a:solidFill>
                <a:latin typeface="Verdana"/>
                <a:cs typeface="Verdana"/>
              </a:rPr>
              <a:t> </a:t>
            </a:r>
            <a:r>
              <a:rPr sz="3150" spc="70" dirty="0">
                <a:solidFill>
                  <a:srgbClr val="332C2C"/>
                </a:solidFill>
                <a:latin typeface="Verdana"/>
                <a:cs typeface="Verdana"/>
              </a:rPr>
              <a:t>que </a:t>
            </a:r>
            <a:r>
              <a:rPr sz="3150" spc="90" dirty="0">
                <a:solidFill>
                  <a:srgbClr val="332C2C"/>
                </a:solidFill>
                <a:latin typeface="Verdana"/>
                <a:cs typeface="Verdana"/>
              </a:rPr>
              <a:t>puede</a:t>
            </a:r>
            <a:r>
              <a:rPr sz="3150" spc="-250" dirty="0">
                <a:solidFill>
                  <a:srgbClr val="332C2C"/>
                </a:solidFill>
                <a:latin typeface="Verdana"/>
                <a:cs typeface="Verdana"/>
              </a:rPr>
              <a:t> </a:t>
            </a:r>
            <a:r>
              <a:rPr sz="3150" spc="95" dirty="0">
                <a:solidFill>
                  <a:srgbClr val="332C2C"/>
                </a:solidFill>
                <a:latin typeface="Verdana"/>
                <a:cs typeface="Verdana"/>
              </a:rPr>
              <a:t>no</a:t>
            </a:r>
            <a:r>
              <a:rPr sz="3150" spc="-245" dirty="0">
                <a:solidFill>
                  <a:srgbClr val="332C2C"/>
                </a:solidFill>
                <a:latin typeface="Verdana"/>
                <a:cs typeface="Verdana"/>
              </a:rPr>
              <a:t> </a:t>
            </a:r>
            <a:r>
              <a:rPr sz="3150" dirty="0">
                <a:solidFill>
                  <a:srgbClr val="332C2C"/>
                </a:solidFill>
                <a:latin typeface="Verdana"/>
                <a:cs typeface="Verdana"/>
              </a:rPr>
              <a:t>encontrar</a:t>
            </a:r>
            <a:r>
              <a:rPr sz="3150" spc="-245" dirty="0">
                <a:solidFill>
                  <a:srgbClr val="332C2C"/>
                </a:solidFill>
                <a:latin typeface="Verdana"/>
                <a:cs typeface="Verdana"/>
              </a:rPr>
              <a:t> </a:t>
            </a:r>
            <a:r>
              <a:rPr sz="3150" spc="-10" dirty="0">
                <a:solidFill>
                  <a:srgbClr val="332C2C"/>
                </a:solidFill>
                <a:latin typeface="Verdana"/>
                <a:cs typeface="Verdana"/>
              </a:rPr>
              <a:t>el</a:t>
            </a:r>
            <a:r>
              <a:rPr sz="3150" spc="-250" dirty="0">
                <a:solidFill>
                  <a:srgbClr val="332C2C"/>
                </a:solidFill>
                <a:latin typeface="Verdana"/>
                <a:cs typeface="Verdana"/>
              </a:rPr>
              <a:t> </a:t>
            </a:r>
            <a:r>
              <a:rPr sz="3150" spc="85" dirty="0">
                <a:solidFill>
                  <a:srgbClr val="332C2C"/>
                </a:solidFill>
                <a:latin typeface="Verdana"/>
                <a:cs typeface="Verdana"/>
              </a:rPr>
              <a:t>camino</a:t>
            </a:r>
            <a:r>
              <a:rPr sz="3150" spc="-245" dirty="0">
                <a:solidFill>
                  <a:srgbClr val="332C2C"/>
                </a:solidFill>
                <a:latin typeface="Verdana"/>
                <a:cs typeface="Verdana"/>
              </a:rPr>
              <a:t> </a:t>
            </a:r>
            <a:r>
              <a:rPr sz="3150" dirty="0">
                <a:solidFill>
                  <a:srgbClr val="332C2C"/>
                </a:solidFill>
                <a:latin typeface="Verdana"/>
                <a:cs typeface="Verdana"/>
              </a:rPr>
              <a:t>más</a:t>
            </a:r>
            <a:r>
              <a:rPr sz="3150" spc="-245" dirty="0">
                <a:solidFill>
                  <a:srgbClr val="332C2C"/>
                </a:solidFill>
                <a:latin typeface="Verdana"/>
                <a:cs typeface="Verdana"/>
              </a:rPr>
              <a:t> </a:t>
            </a:r>
            <a:r>
              <a:rPr sz="3150" dirty="0">
                <a:solidFill>
                  <a:srgbClr val="332C2C"/>
                </a:solidFill>
                <a:latin typeface="Verdana"/>
                <a:cs typeface="Verdana"/>
              </a:rPr>
              <a:t>corto</a:t>
            </a:r>
            <a:r>
              <a:rPr sz="3150" spc="-250" dirty="0">
                <a:solidFill>
                  <a:srgbClr val="332C2C"/>
                </a:solidFill>
                <a:latin typeface="Verdana"/>
                <a:cs typeface="Verdana"/>
              </a:rPr>
              <a:t> </a:t>
            </a:r>
            <a:r>
              <a:rPr sz="3150" spc="75" dirty="0">
                <a:solidFill>
                  <a:srgbClr val="332C2C"/>
                </a:solidFill>
                <a:latin typeface="Verdana"/>
                <a:cs typeface="Verdana"/>
              </a:rPr>
              <a:t>en</a:t>
            </a:r>
            <a:r>
              <a:rPr sz="3150" spc="-245" dirty="0">
                <a:solidFill>
                  <a:srgbClr val="332C2C"/>
                </a:solidFill>
                <a:latin typeface="Verdana"/>
                <a:cs typeface="Verdana"/>
              </a:rPr>
              <a:t> </a:t>
            </a:r>
            <a:r>
              <a:rPr sz="3150" spc="125" dirty="0">
                <a:solidFill>
                  <a:srgbClr val="332C2C"/>
                </a:solidFill>
                <a:latin typeface="Verdana"/>
                <a:cs typeface="Verdana"/>
              </a:rPr>
              <a:t>un</a:t>
            </a:r>
            <a:r>
              <a:rPr sz="3150" spc="-245" dirty="0">
                <a:solidFill>
                  <a:srgbClr val="332C2C"/>
                </a:solidFill>
                <a:latin typeface="Verdana"/>
                <a:cs typeface="Verdana"/>
              </a:rPr>
              <a:t> </a:t>
            </a:r>
            <a:r>
              <a:rPr sz="3150" spc="-35" dirty="0">
                <a:solidFill>
                  <a:srgbClr val="332C2C"/>
                </a:solidFill>
                <a:latin typeface="Verdana"/>
                <a:cs typeface="Verdana"/>
              </a:rPr>
              <a:t>grafo</a:t>
            </a:r>
            <a:r>
              <a:rPr sz="3150" spc="-250" dirty="0">
                <a:solidFill>
                  <a:srgbClr val="332C2C"/>
                </a:solidFill>
                <a:latin typeface="Verdana"/>
                <a:cs typeface="Verdana"/>
              </a:rPr>
              <a:t> </a:t>
            </a:r>
            <a:r>
              <a:rPr sz="3150" spc="95" dirty="0">
                <a:solidFill>
                  <a:srgbClr val="332C2C"/>
                </a:solidFill>
                <a:latin typeface="Verdana"/>
                <a:cs typeface="Verdana"/>
              </a:rPr>
              <a:t>no</a:t>
            </a:r>
            <a:r>
              <a:rPr sz="3150" spc="-245" dirty="0">
                <a:solidFill>
                  <a:srgbClr val="332C2C"/>
                </a:solidFill>
                <a:latin typeface="Verdana"/>
                <a:cs typeface="Verdana"/>
              </a:rPr>
              <a:t> </a:t>
            </a:r>
            <a:r>
              <a:rPr sz="3150" spc="-20" dirty="0">
                <a:solidFill>
                  <a:srgbClr val="332C2C"/>
                </a:solidFill>
                <a:latin typeface="Verdana"/>
                <a:cs typeface="Verdana"/>
              </a:rPr>
              <a:t>ponderado,</a:t>
            </a:r>
            <a:r>
              <a:rPr sz="3150" spc="-245" dirty="0">
                <a:solidFill>
                  <a:srgbClr val="332C2C"/>
                </a:solidFill>
                <a:latin typeface="Verdana"/>
                <a:cs typeface="Verdana"/>
              </a:rPr>
              <a:t> </a:t>
            </a:r>
            <a:r>
              <a:rPr sz="3150" dirty="0">
                <a:solidFill>
                  <a:srgbClr val="332C2C"/>
                </a:solidFill>
                <a:latin typeface="Verdana"/>
                <a:cs typeface="Verdana"/>
              </a:rPr>
              <a:t>lo</a:t>
            </a:r>
            <a:r>
              <a:rPr sz="3150" spc="-250" dirty="0">
                <a:solidFill>
                  <a:srgbClr val="332C2C"/>
                </a:solidFill>
                <a:latin typeface="Verdana"/>
                <a:cs typeface="Verdana"/>
              </a:rPr>
              <a:t> </a:t>
            </a:r>
            <a:r>
              <a:rPr sz="3150" spc="95" dirty="0">
                <a:solidFill>
                  <a:srgbClr val="332C2C"/>
                </a:solidFill>
                <a:latin typeface="Verdana"/>
                <a:cs typeface="Verdana"/>
              </a:rPr>
              <a:t>que</a:t>
            </a:r>
            <a:r>
              <a:rPr sz="3150" spc="-245" dirty="0">
                <a:solidFill>
                  <a:srgbClr val="332C2C"/>
                </a:solidFill>
                <a:latin typeface="Verdana"/>
                <a:cs typeface="Verdana"/>
              </a:rPr>
              <a:t> </a:t>
            </a:r>
            <a:r>
              <a:rPr sz="3150" spc="-10" dirty="0">
                <a:solidFill>
                  <a:srgbClr val="332C2C"/>
                </a:solidFill>
                <a:latin typeface="Verdana"/>
                <a:cs typeface="Verdana"/>
              </a:rPr>
              <a:t>limita su</a:t>
            </a:r>
            <a:r>
              <a:rPr sz="3150" spc="-254" dirty="0">
                <a:solidFill>
                  <a:srgbClr val="332C2C"/>
                </a:solidFill>
                <a:latin typeface="Verdana"/>
                <a:cs typeface="Verdana"/>
              </a:rPr>
              <a:t> </a:t>
            </a:r>
            <a:r>
              <a:rPr sz="3150" dirty="0">
                <a:solidFill>
                  <a:srgbClr val="332C2C"/>
                </a:solidFill>
                <a:latin typeface="Verdana"/>
                <a:cs typeface="Verdana"/>
              </a:rPr>
              <a:t>uso</a:t>
            </a:r>
            <a:r>
              <a:rPr sz="3150" spc="-250" dirty="0">
                <a:solidFill>
                  <a:srgbClr val="332C2C"/>
                </a:solidFill>
                <a:latin typeface="Verdana"/>
                <a:cs typeface="Verdana"/>
              </a:rPr>
              <a:t> </a:t>
            </a:r>
            <a:r>
              <a:rPr sz="3150" spc="75" dirty="0">
                <a:solidFill>
                  <a:srgbClr val="332C2C"/>
                </a:solidFill>
                <a:latin typeface="Verdana"/>
                <a:cs typeface="Verdana"/>
              </a:rPr>
              <a:t>en</a:t>
            </a:r>
            <a:r>
              <a:rPr sz="3150" spc="-254" dirty="0">
                <a:solidFill>
                  <a:srgbClr val="332C2C"/>
                </a:solidFill>
                <a:latin typeface="Verdana"/>
                <a:cs typeface="Verdana"/>
              </a:rPr>
              <a:t> </a:t>
            </a:r>
            <a:r>
              <a:rPr sz="3150" spc="-20" dirty="0">
                <a:solidFill>
                  <a:srgbClr val="332C2C"/>
                </a:solidFill>
                <a:latin typeface="Verdana"/>
                <a:cs typeface="Verdana"/>
              </a:rPr>
              <a:t>ciertas</a:t>
            </a:r>
            <a:r>
              <a:rPr sz="3150" spc="-250" dirty="0">
                <a:solidFill>
                  <a:srgbClr val="332C2C"/>
                </a:solidFill>
                <a:latin typeface="Verdana"/>
                <a:cs typeface="Verdana"/>
              </a:rPr>
              <a:t> </a:t>
            </a:r>
            <a:r>
              <a:rPr sz="3150" spc="-10" dirty="0">
                <a:solidFill>
                  <a:srgbClr val="332C2C"/>
                </a:solidFill>
                <a:latin typeface="Verdana"/>
                <a:cs typeface="Verdana"/>
              </a:rPr>
              <a:t>aplicaciones.</a:t>
            </a:r>
            <a:endParaRPr sz="315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091970"/>
            <a:ext cx="2929255" cy="4195445"/>
          </a:xfrm>
          <a:custGeom>
            <a:avLst/>
            <a:gdLst/>
            <a:ahLst/>
            <a:cxnLst/>
            <a:rect l="l" t="t" r="r" b="b"/>
            <a:pathLst>
              <a:path w="2929255" h="4195445">
                <a:moveTo>
                  <a:pt x="0" y="0"/>
                </a:moveTo>
                <a:lnTo>
                  <a:pt x="35896" y="29865"/>
                </a:lnTo>
                <a:lnTo>
                  <a:pt x="69718" y="58874"/>
                </a:lnTo>
                <a:lnTo>
                  <a:pt x="103228" y="88438"/>
                </a:lnTo>
                <a:lnTo>
                  <a:pt x="136431" y="118546"/>
                </a:lnTo>
                <a:lnTo>
                  <a:pt x="169333" y="149188"/>
                </a:lnTo>
                <a:lnTo>
                  <a:pt x="201940" y="180354"/>
                </a:lnTo>
                <a:lnTo>
                  <a:pt x="234258" y="212035"/>
                </a:lnTo>
                <a:lnTo>
                  <a:pt x="266292" y="244219"/>
                </a:lnTo>
                <a:lnTo>
                  <a:pt x="298048" y="276898"/>
                </a:lnTo>
                <a:lnTo>
                  <a:pt x="329531" y="310060"/>
                </a:lnTo>
                <a:lnTo>
                  <a:pt x="360747" y="343696"/>
                </a:lnTo>
                <a:lnTo>
                  <a:pt x="391703" y="377796"/>
                </a:lnTo>
                <a:lnTo>
                  <a:pt x="422402" y="412349"/>
                </a:lnTo>
                <a:lnTo>
                  <a:pt x="452853" y="447346"/>
                </a:lnTo>
                <a:lnTo>
                  <a:pt x="483059" y="482776"/>
                </a:lnTo>
                <a:lnTo>
                  <a:pt x="513026" y="518630"/>
                </a:lnTo>
                <a:lnTo>
                  <a:pt x="542761" y="554897"/>
                </a:lnTo>
                <a:lnTo>
                  <a:pt x="572269" y="591567"/>
                </a:lnTo>
                <a:lnTo>
                  <a:pt x="601555" y="628630"/>
                </a:lnTo>
                <a:lnTo>
                  <a:pt x="630626" y="666077"/>
                </a:lnTo>
                <a:lnTo>
                  <a:pt x="659487" y="703896"/>
                </a:lnTo>
                <a:lnTo>
                  <a:pt x="688143" y="742078"/>
                </a:lnTo>
                <a:lnTo>
                  <a:pt x="716600" y="780613"/>
                </a:lnTo>
                <a:lnTo>
                  <a:pt x="744865" y="819491"/>
                </a:lnTo>
                <a:lnTo>
                  <a:pt x="772942" y="858702"/>
                </a:lnTo>
                <a:lnTo>
                  <a:pt x="800838" y="898235"/>
                </a:lnTo>
                <a:lnTo>
                  <a:pt x="828558" y="938080"/>
                </a:lnTo>
                <a:lnTo>
                  <a:pt x="856107" y="978228"/>
                </a:lnTo>
                <a:lnTo>
                  <a:pt x="883492" y="1018668"/>
                </a:lnTo>
                <a:lnTo>
                  <a:pt x="910718" y="1059391"/>
                </a:lnTo>
                <a:lnTo>
                  <a:pt x="937790" y="1100385"/>
                </a:lnTo>
                <a:lnTo>
                  <a:pt x="964715" y="1141642"/>
                </a:lnTo>
                <a:lnTo>
                  <a:pt x="991498" y="1183151"/>
                </a:lnTo>
                <a:lnTo>
                  <a:pt x="1018145" y="1224902"/>
                </a:lnTo>
                <a:lnTo>
                  <a:pt x="1044661" y="1266884"/>
                </a:lnTo>
                <a:lnTo>
                  <a:pt x="1071053" y="1309089"/>
                </a:lnTo>
                <a:lnTo>
                  <a:pt x="1097325" y="1351505"/>
                </a:lnTo>
                <a:lnTo>
                  <a:pt x="1123484" y="1394122"/>
                </a:lnTo>
                <a:lnTo>
                  <a:pt x="1149534" y="1436931"/>
                </a:lnTo>
                <a:lnTo>
                  <a:pt x="1175483" y="1479922"/>
                </a:lnTo>
                <a:lnTo>
                  <a:pt x="1201335" y="1523084"/>
                </a:lnTo>
                <a:lnTo>
                  <a:pt x="1227096" y="1566407"/>
                </a:lnTo>
                <a:lnTo>
                  <a:pt x="1252773" y="1609882"/>
                </a:lnTo>
                <a:lnTo>
                  <a:pt x="1278369" y="1653497"/>
                </a:lnTo>
                <a:lnTo>
                  <a:pt x="1303892" y="1697244"/>
                </a:lnTo>
                <a:lnTo>
                  <a:pt x="1329347" y="1741112"/>
                </a:lnTo>
                <a:lnTo>
                  <a:pt x="1354739" y="1785090"/>
                </a:lnTo>
                <a:lnTo>
                  <a:pt x="1380075" y="1829170"/>
                </a:lnTo>
                <a:lnTo>
                  <a:pt x="1405359" y="1873340"/>
                </a:lnTo>
                <a:lnTo>
                  <a:pt x="1430598" y="1917590"/>
                </a:lnTo>
                <a:lnTo>
                  <a:pt x="1455798" y="1961912"/>
                </a:lnTo>
                <a:lnTo>
                  <a:pt x="1480963" y="2006293"/>
                </a:lnTo>
                <a:lnTo>
                  <a:pt x="1506100" y="2050726"/>
                </a:lnTo>
                <a:lnTo>
                  <a:pt x="1531214" y="2095198"/>
                </a:lnTo>
                <a:lnTo>
                  <a:pt x="1556311" y="2139701"/>
                </a:lnTo>
                <a:lnTo>
                  <a:pt x="1581397" y="2184224"/>
                </a:lnTo>
                <a:lnTo>
                  <a:pt x="1606477" y="2228757"/>
                </a:lnTo>
                <a:lnTo>
                  <a:pt x="1631557" y="2273290"/>
                </a:lnTo>
                <a:lnTo>
                  <a:pt x="1656643" y="2317812"/>
                </a:lnTo>
                <a:lnTo>
                  <a:pt x="1681740" y="2362315"/>
                </a:lnTo>
                <a:lnTo>
                  <a:pt x="1706854" y="2406787"/>
                </a:lnTo>
                <a:lnTo>
                  <a:pt x="1731991" y="2451219"/>
                </a:lnTo>
                <a:lnTo>
                  <a:pt x="1757157" y="2495600"/>
                </a:lnTo>
                <a:lnTo>
                  <a:pt x="1782356" y="2539921"/>
                </a:lnTo>
                <a:lnTo>
                  <a:pt x="1807595" y="2584172"/>
                </a:lnTo>
                <a:lnTo>
                  <a:pt x="1832879" y="2628342"/>
                </a:lnTo>
                <a:lnTo>
                  <a:pt x="1858215" y="2672421"/>
                </a:lnTo>
                <a:lnTo>
                  <a:pt x="1883607" y="2716399"/>
                </a:lnTo>
                <a:lnTo>
                  <a:pt x="1909062" y="2760266"/>
                </a:lnTo>
                <a:lnTo>
                  <a:pt x="1934585" y="2804013"/>
                </a:lnTo>
                <a:lnTo>
                  <a:pt x="1960181" y="2847628"/>
                </a:lnTo>
                <a:lnTo>
                  <a:pt x="1985857" y="2891103"/>
                </a:lnTo>
                <a:lnTo>
                  <a:pt x="2011618" y="2934426"/>
                </a:lnTo>
                <a:lnTo>
                  <a:pt x="2037470" y="2977588"/>
                </a:lnTo>
                <a:lnTo>
                  <a:pt x="2063419" y="3020578"/>
                </a:lnTo>
                <a:lnTo>
                  <a:pt x="2089470" y="3063387"/>
                </a:lnTo>
                <a:lnTo>
                  <a:pt x="2115628" y="3106005"/>
                </a:lnTo>
                <a:lnTo>
                  <a:pt x="2141900" y="3148420"/>
                </a:lnTo>
                <a:lnTo>
                  <a:pt x="2168292" y="3190625"/>
                </a:lnTo>
                <a:lnTo>
                  <a:pt x="2194808" y="3232607"/>
                </a:lnTo>
                <a:lnTo>
                  <a:pt x="2221455" y="3274358"/>
                </a:lnTo>
                <a:lnTo>
                  <a:pt x="2248237" y="3315866"/>
                </a:lnTo>
                <a:lnTo>
                  <a:pt x="2275162" y="3357123"/>
                </a:lnTo>
                <a:lnTo>
                  <a:pt x="2302235" y="3398118"/>
                </a:lnTo>
                <a:lnTo>
                  <a:pt x="2329460" y="3438840"/>
                </a:lnTo>
                <a:lnTo>
                  <a:pt x="2356845" y="3479280"/>
                </a:lnTo>
                <a:lnTo>
                  <a:pt x="2384394" y="3519428"/>
                </a:lnTo>
                <a:lnTo>
                  <a:pt x="2412114" y="3559274"/>
                </a:lnTo>
                <a:lnTo>
                  <a:pt x="2440010" y="3598807"/>
                </a:lnTo>
                <a:lnTo>
                  <a:pt x="2468087" y="3638017"/>
                </a:lnTo>
                <a:lnTo>
                  <a:pt x="2496351" y="3676895"/>
                </a:lnTo>
                <a:lnTo>
                  <a:pt x="2524809" y="3715430"/>
                </a:lnTo>
                <a:lnTo>
                  <a:pt x="2553465" y="3753612"/>
                </a:lnTo>
                <a:lnTo>
                  <a:pt x="2582326" y="3791431"/>
                </a:lnTo>
                <a:lnTo>
                  <a:pt x="2611396" y="3828878"/>
                </a:lnTo>
                <a:lnTo>
                  <a:pt x="2640682" y="3865941"/>
                </a:lnTo>
                <a:lnTo>
                  <a:pt x="2670190" y="3902611"/>
                </a:lnTo>
                <a:lnTo>
                  <a:pt x="2699925" y="3938878"/>
                </a:lnTo>
                <a:lnTo>
                  <a:pt x="2729892" y="3974732"/>
                </a:lnTo>
                <a:lnTo>
                  <a:pt x="2760098" y="4010162"/>
                </a:lnTo>
                <a:lnTo>
                  <a:pt x="2790548" y="4045159"/>
                </a:lnTo>
                <a:lnTo>
                  <a:pt x="2821248" y="4079712"/>
                </a:lnTo>
                <a:lnTo>
                  <a:pt x="2852203" y="4113812"/>
                </a:lnTo>
                <a:lnTo>
                  <a:pt x="2883419" y="4147448"/>
                </a:lnTo>
                <a:lnTo>
                  <a:pt x="2914903" y="4180611"/>
                </a:lnTo>
                <a:lnTo>
                  <a:pt x="2928913" y="4195028"/>
                </a:lnTo>
              </a:path>
            </a:pathLst>
          </a:custGeom>
          <a:ln w="24997">
            <a:solidFill>
              <a:srgbClr val="332C2C"/>
            </a:solidFill>
          </a:ln>
        </p:spPr>
        <p:txBody>
          <a:bodyPr wrap="square" lIns="0" tIns="0" rIns="0" bIns="0" rtlCol="0"/>
          <a:lstStyle/>
          <a:p>
            <a:endParaRPr/>
          </a:p>
        </p:txBody>
      </p:sp>
      <p:grpSp>
        <p:nvGrpSpPr>
          <p:cNvPr id="3" name="object 3"/>
          <p:cNvGrpSpPr/>
          <p:nvPr/>
        </p:nvGrpSpPr>
        <p:grpSpPr>
          <a:xfrm>
            <a:off x="1054" y="548843"/>
            <a:ext cx="18287365" cy="9251950"/>
            <a:chOff x="1054" y="548843"/>
            <a:chExt cx="18287365" cy="9251950"/>
          </a:xfrm>
        </p:grpSpPr>
        <p:pic>
          <p:nvPicPr>
            <p:cNvPr id="4" name="object 4"/>
            <p:cNvPicPr/>
            <p:nvPr/>
          </p:nvPicPr>
          <p:blipFill>
            <a:blip r:embed="rId2" cstate="print"/>
            <a:stretch>
              <a:fillRect/>
            </a:stretch>
          </p:blipFill>
          <p:spPr>
            <a:xfrm>
              <a:off x="10489588" y="1256397"/>
              <a:ext cx="6374635" cy="7836841"/>
            </a:xfrm>
            <a:prstGeom prst="rect">
              <a:avLst/>
            </a:prstGeom>
          </p:spPr>
        </p:pic>
        <p:sp>
          <p:nvSpPr>
            <p:cNvPr id="5" name="object 5"/>
            <p:cNvSpPr/>
            <p:nvPr/>
          </p:nvSpPr>
          <p:spPr>
            <a:xfrm>
              <a:off x="1054" y="548843"/>
              <a:ext cx="18287365" cy="9251950"/>
            </a:xfrm>
            <a:custGeom>
              <a:avLst/>
              <a:gdLst/>
              <a:ahLst/>
              <a:cxnLst/>
              <a:rect l="l" t="t" r="r" b="b"/>
              <a:pathLst>
                <a:path w="18287365" h="9251950">
                  <a:moveTo>
                    <a:pt x="18286934" y="9203842"/>
                  </a:moveTo>
                  <a:lnTo>
                    <a:pt x="304" y="9203842"/>
                  </a:lnTo>
                  <a:lnTo>
                    <a:pt x="304" y="9251467"/>
                  </a:lnTo>
                  <a:lnTo>
                    <a:pt x="18286934" y="9251467"/>
                  </a:lnTo>
                  <a:lnTo>
                    <a:pt x="18286934" y="9203842"/>
                  </a:lnTo>
                  <a:close/>
                </a:path>
                <a:path w="18287365" h="9251950">
                  <a:moveTo>
                    <a:pt x="18286934" y="0"/>
                  </a:moveTo>
                  <a:lnTo>
                    <a:pt x="0" y="0"/>
                  </a:lnTo>
                  <a:lnTo>
                    <a:pt x="0" y="47625"/>
                  </a:lnTo>
                  <a:lnTo>
                    <a:pt x="18286934" y="47625"/>
                  </a:lnTo>
                  <a:lnTo>
                    <a:pt x="18286934" y="0"/>
                  </a:lnTo>
                  <a:close/>
                </a:path>
              </a:pathLst>
            </a:custGeom>
            <a:solidFill>
              <a:srgbClr val="332C2C"/>
            </a:solidFill>
          </p:spPr>
          <p:txBody>
            <a:bodyPr wrap="square" lIns="0" tIns="0" rIns="0" bIns="0" rtlCol="0"/>
            <a:lstStyle/>
            <a:p>
              <a:endParaRPr/>
            </a:p>
          </p:txBody>
        </p:sp>
        <p:pic>
          <p:nvPicPr>
            <p:cNvPr id="6" name="object 6"/>
            <p:cNvPicPr/>
            <p:nvPr/>
          </p:nvPicPr>
          <p:blipFill>
            <a:blip r:embed="rId3" cstate="print"/>
            <a:stretch>
              <a:fillRect/>
            </a:stretch>
          </p:blipFill>
          <p:spPr>
            <a:xfrm>
              <a:off x="2900940" y="3930167"/>
              <a:ext cx="3713244" cy="345592"/>
            </a:xfrm>
            <a:prstGeom prst="rect">
              <a:avLst/>
            </a:prstGeom>
          </p:spPr>
        </p:pic>
        <p:pic>
          <p:nvPicPr>
            <p:cNvPr id="7" name="object 7"/>
            <p:cNvPicPr/>
            <p:nvPr/>
          </p:nvPicPr>
          <p:blipFill>
            <a:blip r:embed="rId4" cstate="print"/>
            <a:stretch>
              <a:fillRect/>
            </a:stretch>
          </p:blipFill>
          <p:spPr>
            <a:xfrm>
              <a:off x="7334605" y="3930167"/>
              <a:ext cx="1620977" cy="277672"/>
            </a:xfrm>
            <a:prstGeom prst="rect">
              <a:avLst/>
            </a:prstGeom>
          </p:spPr>
        </p:pic>
        <p:pic>
          <p:nvPicPr>
            <p:cNvPr id="8" name="object 8"/>
            <p:cNvPicPr/>
            <p:nvPr/>
          </p:nvPicPr>
          <p:blipFill>
            <a:blip r:embed="rId5" cstate="print"/>
            <a:stretch>
              <a:fillRect/>
            </a:stretch>
          </p:blipFill>
          <p:spPr>
            <a:xfrm>
              <a:off x="1905800" y="4351058"/>
              <a:ext cx="2001380" cy="275882"/>
            </a:xfrm>
            <a:prstGeom prst="rect">
              <a:avLst/>
            </a:prstGeom>
          </p:spPr>
        </p:pic>
      </p:grpSp>
      <p:sp>
        <p:nvSpPr>
          <p:cNvPr id="9" name="object 9"/>
          <p:cNvSpPr txBox="1"/>
          <p:nvPr/>
        </p:nvSpPr>
        <p:spPr>
          <a:xfrm>
            <a:off x="1615236" y="3414852"/>
            <a:ext cx="7328534" cy="445770"/>
          </a:xfrm>
          <a:prstGeom prst="rect">
            <a:avLst/>
          </a:prstGeom>
        </p:spPr>
        <p:txBody>
          <a:bodyPr vert="horz" wrap="square" lIns="0" tIns="13335" rIns="0" bIns="0" rtlCol="0">
            <a:spAutoFit/>
          </a:bodyPr>
          <a:lstStyle/>
          <a:p>
            <a:pPr marL="12700">
              <a:lnSpc>
                <a:spcPct val="100000"/>
              </a:lnSpc>
              <a:spcBef>
                <a:spcPts val="105"/>
              </a:spcBef>
            </a:pPr>
            <a:r>
              <a:rPr sz="2750" dirty="0">
                <a:solidFill>
                  <a:srgbClr val="332C2C"/>
                </a:solidFill>
                <a:latin typeface="Verdana"/>
                <a:cs typeface="Verdana"/>
              </a:rPr>
              <a:t>El</a:t>
            </a:r>
            <a:r>
              <a:rPr sz="2750" spc="-125" dirty="0">
                <a:solidFill>
                  <a:srgbClr val="332C2C"/>
                </a:solidFill>
                <a:latin typeface="Verdana"/>
                <a:cs typeface="Verdana"/>
              </a:rPr>
              <a:t> </a:t>
            </a:r>
            <a:r>
              <a:rPr sz="2750" dirty="0">
                <a:solidFill>
                  <a:srgbClr val="332C2C"/>
                </a:solidFill>
                <a:latin typeface="Verdana"/>
                <a:cs typeface="Verdana"/>
              </a:rPr>
              <a:t>algoritmo</a:t>
            </a:r>
            <a:r>
              <a:rPr sz="2750" spc="-120" dirty="0">
                <a:solidFill>
                  <a:srgbClr val="332C2C"/>
                </a:solidFill>
                <a:latin typeface="Verdana"/>
                <a:cs typeface="Verdana"/>
              </a:rPr>
              <a:t> </a:t>
            </a:r>
            <a:r>
              <a:rPr sz="2750" dirty="0">
                <a:solidFill>
                  <a:srgbClr val="332C2C"/>
                </a:solidFill>
                <a:latin typeface="Verdana"/>
                <a:cs typeface="Verdana"/>
              </a:rPr>
              <a:t>DFS</a:t>
            </a:r>
            <a:r>
              <a:rPr sz="2750" spc="-120" dirty="0">
                <a:solidFill>
                  <a:srgbClr val="332C2C"/>
                </a:solidFill>
                <a:latin typeface="Verdana"/>
                <a:cs typeface="Verdana"/>
              </a:rPr>
              <a:t> </a:t>
            </a:r>
            <a:r>
              <a:rPr sz="2750" spc="-50" dirty="0">
                <a:solidFill>
                  <a:srgbClr val="332C2C"/>
                </a:solidFill>
                <a:latin typeface="Verdana"/>
                <a:cs typeface="Verdana"/>
              </a:rPr>
              <a:t>es</a:t>
            </a:r>
            <a:r>
              <a:rPr sz="2750" spc="-120" dirty="0">
                <a:solidFill>
                  <a:srgbClr val="332C2C"/>
                </a:solidFill>
                <a:latin typeface="Verdana"/>
                <a:cs typeface="Verdana"/>
              </a:rPr>
              <a:t> </a:t>
            </a:r>
            <a:r>
              <a:rPr sz="2750" spc="60" dirty="0">
                <a:solidFill>
                  <a:srgbClr val="332C2C"/>
                </a:solidFill>
                <a:latin typeface="Verdana"/>
                <a:cs typeface="Verdana"/>
              </a:rPr>
              <a:t>una</a:t>
            </a:r>
            <a:r>
              <a:rPr sz="2750" spc="-120" dirty="0">
                <a:solidFill>
                  <a:srgbClr val="332C2C"/>
                </a:solidFill>
                <a:latin typeface="Verdana"/>
                <a:cs typeface="Verdana"/>
              </a:rPr>
              <a:t> </a:t>
            </a:r>
            <a:r>
              <a:rPr sz="2750" dirty="0">
                <a:solidFill>
                  <a:srgbClr val="332C2C"/>
                </a:solidFill>
                <a:latin typeface="Verdana"/>
                <a:cs typeface="Verdana"/>
              </a:rPr>
              <a:t>técnica</a:t>
            </a:r>
            <a:r>
              <a:rPr sz="2750" spc="-120" dirty="0">
                <a:solidFill>
                  <a:srgbClr val="332C2C"/>
                </a:solidFill>
                <a:latin typeface="Verdana"/>
                <a:cs typeface="Verdana"/>
              </a:rPr>
              <a:t> </a:t>
            </a:r>
            <a:r>
              <a:rPr sz="2750" spc="-10" dirty="0">
                <a:solidFill>
                  <a:srgbClr val="332C2C"/>
                </a:solidFill>
                <a:latin typeface="Verdana"/>
                <a:cs typeface="Verdana"/>
              </a:rPr>
              <a:t>poderosa</a:t>
            </a:r>
            <a:endParaRPr sz="2750">
              <a:latin typeface="Verdana"/>
              <a:cs typeface="Verdana"/>
            </a:endParaRPr>
          </a:p>
        </p:txBody>
      </p:sp>
      <p:sp>
        <p:nvSpPr>
          <p:cNvPr id="10" name="object 10"/>
          <p:cNvSpPr txBox="1"/>
          <p:nvPr/>
        </p:nvSpPr>
        <p:spPr>
          <a:xfrm>
            <a:off x="1615236" y="3843477"/>
            <a:ext cx="1190625" cy="864869"/>
          </a:xfrm>
          <a:prstGeom prst="rect">
            <a:avLst/>
          </a:prstGeom>
        </p:spPr>
        <p:txBody>
          <a:bodyPr vert="horz" wrap="square" lIns="0" tIns="13335" rIns="0" bIns="0" rtlCol="0">
            <a:spAutoFit/>
          </a:bodyPr>
          <a:lstStyle/>
          <a:p>
            <a:pPr marL="12700" marR="5080" indent="-635">
              <a:lnSpc>
                <a:spcPct val="100000"/>
              </a:lnSpc>
              <a:spcBef>
                <a:spcPts val="105"/>
              </a:spcBef>
            </a:pPr>
            <a:r>
              <a:rPr sz="2750" spc="-40" dirty="0">
                <a:solidFill>
                  <a:srgbClr val="332C2C"/>
                </a:solidFill>
                <a:latin typeface="Verdana"/>
                <a:cs typeface="Verdana"/>
              </a:rPr>
              <a:t>para</a:t>
            </a:r>
            <a:r>
              <a:rPr sz="2750" spc="-220" dirty="0">
                <a:solidFill>
                  <a:srgbClr val="332C2C"/>
                </a:solidFill>
                <a:latin typeface="Verdana"/>
                <a:cs typeface="Verdana"/>
              </a:rPr>
              <a:t> </a:t>
            </a:r>
            <a:r>
              <a:rPr sz="2750" spc="-25" dirty="0">
                <a:solidFill>
                  <a:srgbClr val="332C2C"/>
                </a:solidFill>
                <a:latin typeface="Verdana"/>
                <a:cs typeface="Verdana"/>
              </a:rPr>
              <a:t>la </a:t>
            </a:r>
            <a:r>
              <a:rPr sz="2750" spc="-50" dirty="0">
                <a:solidFill>
                  <a:srgbClr val="332C2C"/>
                </a:solidFill>
                <a:latin typeface="Verdana"/>
                <a:cs typeface="Verdana"/>
              </a:rPr>
              <a:t>y</a:t>
            </a:r>
            <a:endParaRPr sz="2750">
              <a:latin typeface="Verdana"/>
              <a:cs typeface="Verdana"/>
            </a:endParaRPr>
          </a:p>
        </p:txBody>
      </p:sp>
      <p:sp>
        <p:nvSpPr>
          <p:cNvPr id="11" name="object 11"/>
          <p:cNvSpPr txBox="1"/>
          <p:nvPr/>
        </p:nvSpPr>
        <p:spPr>
          <a:xfrm>
            <a:off x="4006308" y="3843477"/>
            <a:ext cx="4815840" cy="864869"/>
          </a:xfrm>
          <a:prstGeom prst="rect">
            <a:avLst/>
          </a:prstGeom>
        </p:spPr>
        <p:txBody>
          <a:bodyPr vert="horz" wrap="square" lIns="0" tIns="13335" rIns="0" bIns="0" rtlCol="0">
            <a:spAutoFit/>
          </a:bodyPr>
          <a:lstStyle/>
          <a:p>
            <a:pPr marL="2604135">
              <a:lnSpc>
                <a:spcPct val="100000"/>
              </a:lnSpc>
              <a:spcBef>
                <a:spcPts val="105"/>
              </a:spcBef>
            </a:pPr>
            <a:r>
              <a:rPr sz="2750" spc="-420" dirty="0">
                <a:solidFill>
                  <a:srgbClr val="332C2C"/>
                </a:solidFill>
                <a:latin typeface="Verdana"/>
                <a:cs typeface="Verdana"/>
              </a:rPr>
              <a:t>.</a:t>
            </a:r>
            <a:r>
              <a:rPr sz="2750" spc="-250" dirty="0">
                <a:solidFill>
                  <a:srgbClr val="332C2C"/>
                </a:solidFill>
                <a:latin typeface="Verdana"/>
                <a:cs typeface="Verdana"/>
              </a:rPr>
              <a:t> </a:t>
            </a:r>
            <a:r>
              <a:rPr sz="2750" spc="-25" dirty="0">
                <a:solidFill>
                  <a:srgbClr val="332C2C"/>
                </a:solidFill>
                <a:latin typeface="Verdana"/>
                <a:cs typeface="Verdana"/>
              </a:rPr>
              <a:t>Su</a:t>
            </a:r>
            <a:endParaRPr sz="2750">
              <a:latin typeface="Verdana"/>
              <a:cs typeface="Verdana"/>
            </a:endParaRPr>
          </a:p>
          <a:p>
            <a:pPr marL="12700">
              <a:lnSpc>
                <a:spcPct val="100000"/>
              </a:lnSpc>
            </a:pPr>
            <a:r>
              <a:rPr sz="2750" dirty="0">
                <a:solidFill>
                  <a:srgbClr val="332C2C"/>
                </a:solidFill>
                <a:latin typeface="Verdana"/>
                <a:cs typeface="Verdana"/>
              </a:rPr>
              <a:t>lo</a:t>
            </a:r>
            <a:r>
              <a:rPr sz="2750" spc="-225" dirty="0">
                <a:solidFill>
                  <a:srgbClr val="332C2C"/>
                </a:solidFill>
                <a:latin typeface="Verdana"/>
                <a:cs typeface="Verdana"/>
              </a:rPr>
              <a:t> </a:t>
            </a:r>
            <a:r>
              <a:rPr sz="2750" spc="55" dirty="0">
                <a:solidFill>
                  <a:srgbClr val="332C2C"/>
                </a:solidFill>
                <a:latin typeface="Verdana"/>
                <a:cs typeface="Verdana"/>
              </a:rPr>
              <a:t>hacen</a:t>
            </a:r>
            <a:r>
              <a:rPr sz="2750" spc="-220" dirty="0">
                <a:solidFill>
                  <a:srgbClr val="332C2C"/>
                </a:solidFill>
                <a:latin typeface="Verdana"/>
                <a:cs typeface="Verdana"/>
              </a:rPr>
              <a:t> </a:t>
            </a:r>
            <a:r>
              <a:rPr sz="2750" dirty="0">
                <a:solidFill>
                  <a:srgbClr val="332C2C"/>
                </a:solidFill>
                <a:latin typeface="Verdana"/>
                <a:cs typeface="Verdana"/>
              </a:rPr>
              <a:t>ideal</a:t>
            </a:r>
            <a:r>
              <a:rPr sz="2750" spc="-220" dirty="0">
                <a:solidFill>
                  <a:srgbClr val="332C2C"/>
                </a:solidFill>
                <a:latin typeface="Verdana"/>
                <a:cs typeface="Verdana"/>
              </a:rPr>
              <a:t> </a:t>
            </a:r>
            <a:r>
              <a:rPr sz="2750" spc="-40" dirty="0">
                <a:solidFill>
                  <a:srgbClr val="332C2C"/>
                </a:solidFill>
                <a:latin typeface="Verdana"/>
                <a:cs typeface="Verdana"/>
              </a:rPr>
              <a:t>para</a:t>
            </a:r>
            <a:r>
              <a:rPr sz="2750" spc="-220" dirty="0">
                <a:solidFill>
                  <a:srgbClr val="332C2C"/>
                </a:solidFill>
                <a:latin typeface="Verdana"/>
                <a:cs typeface="Verdana"/>
              </a:rPr>
              <a:t> </a:t>
            </a:r>
            <a:r>
              <a:rPr sz="2750" spc="-10" dirty="0">
                <a:solidFill>
                  <a:srgbClr val="332C2C"/>
                </a:solidFill>
                <a:latin typeface="Verdana"/>
                <a:cs typeface="Verdana"/>
              </a:rPr>
              <a:t>diversas</a:t>
            </a:r>
            <a:endParaRPr sz="2750">
              <a:latin typeface="Verdana"/>
              <a:cs typeface="Verdana"/>
            </a:endParaRPr>
          </a:p>
        </p:txBody>
      </p:sp>
      <p:sp>
        <p:nvSpPr>
          <p:cNvPr id="12" name="object 12"/>
          <p:cNvSpPr txBox="1"/>
          <p:nvPr/>
        </p:nvSpPr>
        <p:spPr>
          <a:xfrm>
            <a:off x="1615236" y="4691202"/>
            <a:ext cx="7039609" cy="1722120"/>
          </a:xfrm>
          <a:prstGeom prst="rect">
            <a:avLst/>
          </a:prstGeom>
        </p:spPr>
        <p:txBody>
          <a:bodyPr vert="horz" wrap="square" lIns="0" tIns="6985" rIns="0" bIns="0" rtlCol="0">
            <a:spAutoFit/>
          </a:bodyPr>
          <a:lstStyle/>
          <a:p>
            <a:pPr marL="12700" marR="5080">
              <a:lnSpc>
                <a:spcPct val="101499"/>
              </a:lnSpc>
              <a:spcBef>
                <a:spcPts val="55"/>
              </a:spcBef>
            </a:pPr>
            <a:r>
              <a:rPr sz="2750" dirty="0">
                <a:solidFill>
                  <a:srgbClr val="332C2C"/>
                </a:solidFill>
                <a:latin typeface="Verdana"/>
                <a:cs typeface="Verdana"/>
              </a:rPr>
              <a:t>aplicaciones</a:t>
            </a:r>
            <a:r>
              <a:rPr sz="2750" spc="-165" dirty="0">
                <a:solidFill>
                  <a:srgbClr val="332C2C"/>
                </a:solidFill>
                <a:latin typeface="Verdana"/>
                <a:cs typeface="Verdana"/>
              </a:rPr>
              <a:t> </a:t>
            </a:r>
            <a:r>
              <a:rPr sz="2750" spc="65" dirty="0">
                <a:solidFill>
                  <a:srgbClr val="332C2C"/>
                </a:solidFill>
                <a:latin typeface="Verdana"/>
                <a:cs typeface="Verdana"/>
              </a:rPr>
              <a:t>en</a:t>
            </a:r>
            <a:r>
              <a:rPr sz="2750" spc="-165" dirty="0">
                <a:solidFill>
                  <a:srgbClr val="332C2C"/>
                </a:solidFill>
                <a:latin typeface="Verdana"/>
                <a:cs typeface="Verdana"/>
              </a:rPr>
              <a:t> </a:t>
            </a:r>
            <a:r>
              <a:rPr sz="2750" spc="-35" dirty="0">
                <a:solidFill>
                  <a:srgbClr val="332C2C"/>
                </a:solidFill>
                <a:latin typeface="Verdana"/>
                <a:cs typeface="Verdana"/>
              </a:rPr>
              <a:t>la</a:t>
            </a:r>
            <a:r>
              <a:rPr sz="2750" spc="-165" dirty="0">
                <a:solidFill>
                  <a:srgbClr val="332C2C"/>
                </a:solidFill>
                <a:latin typeface="Verdana"/>
                <a:cs typeface="Verdana"/>
              </a:rPr>
              <a:t> </a:t>
            </a:r>
            <a:r>
              <a:rPr sz="2750" spc="-20" dirty="0">
                <a:solidFill>
                  <a:srgbClr val="332C2C"/>
                </a:solidFill>
                <a:latin typeface="Verdana"/>
                <a:cs typeface="Verdana"/>
              </a:rPr>
              <a:t>informática.</a:t>
            </a:r>
            <a:r>
              <a:rPr sz="2750" spc="-165" dirty="0">
                <a:solidFill>
                  <a:srgbClr val="332C2C"/>
                </a:solidFill>
                <a:latin typeface="Verdana"/>
                <a:cs typeface="Verdana"/>
              </a:rPr>
              <a:t> </a:t>
            </a:r>
            <a:r>
              <a:rPr sz="2750" spc="40" dirty="0">
                <a:solidFill>
                  <a:srgbClr val="332C2C"/>
                </a:solidFill>
                <a:latin typeface="Verdana"/>
                <a:cs typeface="Verdana"/>
              </a:rPr>
              <a:t>Entender </a:t>
            </a:r>
            <a:r>
              <a:rPr sz="2750" spc="-45" dirty="0">
                <a:solidFill>
                  <a:srgbClr val="332C2C"/>
                </a:solidFill>
                <a:latin typeface="Verdana"/>
                <a:cs typeface="Verdana"/>
              </a:rPr>
              <a:t>sus</a:t>
            </a:r>
            <a:r>
              <a:rPr sz="2750" spc="-130" dirty="0">
                <a:solidFill>
                  <a:srgbClr val="332C2C"/>
                </a:solidFill>
                <a:latin typeface="Verdana"/>
                <a:cs typeface="Verdana"/>
              </a:rPr>
              <a:t> </a:t>
            </a:r>
            <a:r>
              <a:rPr sz="2750" dirty="0">
                <a:solidFill>
                  <a:srgbClr val="332C2C"/>
                </a:solidFill>
                <a:latin typeface="Verdana"/>
                <a:cs typeface="Verdana"/>
              </a:rPr>
              <a:t>principios</a:t>
            </a:r>
            <a:r>
              <a:rPr sz="2750" spc="-130" dirty="0">
                <a:solidFill>
                  <a:srgbClr val="332C2C"/>
                </a:solidFill>
                <a:latin typeface="Verdana"/>
                <a:cs typeface="Verdana"/>
              </a:rPr>
              <a:t> </a:t>
            </a:r>
            <a:r>
              <a:rPr sz="2750" spc="-155" dirty="0">
                <a:solidFill>
                  <a:srgbClr val="332C2C"/>
                </a:solidFill>
                <a:latin typeface="Verdana"/>
                <a:cs typeface="Verdana"/>
              </a:rPr>
              <a:t>y</a:t>
            </a:r>
            <a:r>
              <a:rPr sz="2750" spc="-125" dirty="0">
                <a:solidFill>
                  <a:srgbClr val="332C2C"/>
                </a:solidFill>
                <a:latin typeface="Verdana"/>
                <a:cs typeface="Verdana"/>
              </a:rPr>
              <a:t> </a:t>
            </a:r>
            <a:r>
              <a:rPr sz="2750" dirty="0">
                <a:solidFill>
                  <a:srgbClr val="332C2C"/>
                </a:solidFill>
                <a:latin typeface="Verdana"/>
                <a:cs typeface="Verdana"/>
              </a:rPr>
              <a:t>limitaciones</a:t>
            </a:r>
            <a:r>
              <a:rPr sz="2750" spc="-130" dirty="0">
                <a:solidFill>
                  <a:srgbClr val="332C2C"/>
                </a:solidFill>
                <a:latin typeface="Verdana"/>
                <a:cs typeface="Verdana"/>
              </a:rPr>
              <a:t> </a:t>
            </a:r>
            <a:r>
              <a:rPr sz="2750" spc="-50" dirty="0">
                <a:solidFill>
                  <a:srgbClr val="332C2C"/>
                </a:solidFill>
                <a:latin typeface="Verdana"/>
                <a:cs typeface="Verdana"/>
              </a:rPr>
              <a:t>es</a:t>
            </a:r>
            <a:r>
              <a:rPr sz="2750" spc="-130" dirty="0">
                <a:solidFill>
                  <a:srgbClr val="332C2C"/>
                </a:solidFill>
                <a:latin typeface="Verdana"/>
                <a:cs typeface="Verdana"/>
              </a:rPr>
              <a:t> </a:t>
            </a:r>
            <a:r>
              <a:rPr sz="2750" spc="-10" dirty="0">
                <a:solidFill>
                  <a:srgbClr val="332C2C"/>
                </a:solidFill>
                <a:latin typeface="Verdana"/>
                <a:cs typeface="Verdana"/>
              </a:rPr>
              <a:t>esencial </a:t>
            </a:r>
            <a:r>
              <a:rPr sz="2750" spc="-40" dirty="0">
                <a:solidFill>
                  <a:srgbClr val="332C2C"/>
                </a:solidFill>
                <a:latin typeface="Verdana"/>
                <a:cs typeface="Verdana"/>
              </a:rPr>
              <a:t>para</a:t>
            </a:r>
            <a:r>
              <a:rPr sz="2750" spc="-229" dirty="0">
                <a:solidFill>
                  <a:srgbClr val="332C2C"/>
                </a:solidFill>
                <a:latin typeface="Verdana"/>
                <a:cs typeface="Verdana"/>
              </a:rPr>
              <a:t> </a:t>
            </a:r>
            <a:r>
              <a:rPr sz="2750" spc="-10" dirty="0">
                <a:solidFill>
                  <a:srgbClr val="332C2C"/>
                </a:solidFill>
                <a:latin typeface="Verdana"/>
                <a:cs typeface="Verdana"/>
              </a:rPr>
              <a:t>su</a:t>
            </a:r>
            <a:r>
              <a:rPr sz="2750" spc="-225" dirty="0">
                <a:solidFill>
                  <a:srgbClr val="332C2C"/>
                </a:solidFill>
                <a:latin typeface="Verdana"/>
                <a:cs typeface="Verdana"/>
              </a:rPr>
              <a:t> </a:t>
            </a:r>
            <a:r>
              <a:rPr sz="2750" dirty="0">
                <a:solidFill>
                  <a:srgbClr val="332C2C"/>
                </a:solidFill>
                <a:latin typeface="Verdana"/>
                <a:cs typeface="Verdana"/>
              </a:rPr>
              <a:t>uso</a:t>
            </a:r>
            <a:r>
              <a:rPr sz="2750" spc="-225" dirty="0">
                <a:solidFill>
                  <a:srgbClr val="332C2C"/>
                </a:solidFill>
                <a:latin typeface="Verdana"/>
                <a:cs typeface="Verdana"/>
              </a:rPr>
              <a:t> </a:t>
            </a:r>
            <a:r>
              <a:rPr sz="2750" spc="-10" dirty="0">
                <a:solidFill>
                  <a:srgbClr val="332C2C"/>
                </a:solidFill>
                <a:latin typeface="Verdana"/>
                <a:cs typeface="Verdana"/>
              </a:rPr>
              <a:t>efectivo</a:t>
            </a:r>
            <a:r>
              <a:rPr sz="2750" spc="-229" dirty="0">
                <a:solidFill>
                  <a:srgbClr val="332C2C"/>
                </a:solidFill>
                <a:latin typeface="Verdana"/>
                <a:cs typeface="Verdana"/>
              </a:rPr>
              <a:t> </a:t>
            </a:r>
            <a:r>
              <a:rPr sz="2750" spc="65" dirty="0">
                <a:solidFill>
                  <a:srgbClr val="332C2C"/>
                </a:solidFill>
                <a:latin typeface="Verdana"/>
                <a:cs typeface="Verdana"/>
              </a:rPr>
              <a:t>en</a:t>
            </a:r>
            <a:r>
              <a:rPr sz="2750" spc="-225" dirty="0">
                <a:solidFill>
                  <a:srgbClr val="332C2C"/>
                </a:solidFill>
                <a:latin typeface="Verdana"/>
                <a:cs typeface="Verdana"/>
              </a:rPr>
              <a:t> </a:t>
            </a:r>
            <a:r>
              <a:rPr sz="2750" spc="-10" dirty="0">
                <a:solidFill>
                  <a:srgbClr val="332C2C"/>
                </a:solidFill>
                <a:latin typeface="Verdana"/>
                <a:cs typeface="Verdana"/>
              </a:rPr>
              <a:t>problemas complejos.</a:t>
            </a:r>
            <a:endParaRPr sz="2750">
              <a:latin typeface="Verdana"/>
              <a:cs typeface="Verdana"/>
            </a:endParaRPr>
          </a:p>
        </p:txBody>
      </p:sp>
      <p:sp>
        <p:nvSpPr>
          <p:cNvPr id="13" name="object 13"/>
          <p:cNvSpPr txBox="1">
            <a:spLocks noGrp="1"/>
          </p:cNvSpPr>
          <p:nvPr>
            <p:ph type="title"/>
          </p:nvPr>
        </p:nvSpPr>
        <p:spPr>
          <a:prstGeom prst="rect">
            <a:avLst/>
          </a:prstGeom>
        </p:spPr>
        <p:txBody>
          <a:bodyPr vert="horz" wrap="square" lIns="0" tIns="351098" rIns="0" bIns="0" rtlCol="0">
            <a:spAutoFit/>
          </a:bodyPr>
          <a:lstStyle/>
          <a:p>
            <a:pPr marL="734695">
              <a:lnSpc>
                <a:spcPct val="100000"/>
              </a:lnSpc>
              <a:spcBef>
                <a:spcPts val="100"/>
              </a:spcBef>
            </a:pPr>
            <a:r>
              <a:rPr spc="-170" dirty="0"/>
              <a:t>Conclusión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8410" y="4199064"/>
            <a:ext cx="11038205" cy="1316990"/>
          </a:xfrm>
          <a:prstGeom prst="rect">
            <a:avLst/>
          </a:prstGeom>
        </p:spPr>
        <p:txBody>
          <a:bodyPr vert="horz" wrap="square" lIns="0" tIns="15875" rIns="0" bIns="0" rtlCol="0">
            <a:spAutoFit/>
          </a:bodyPr>
          <a:lstStyle/>
          <a:p>
            <a:pPr marL="12700">
              <a:lnSpc>
                <a:spcPct val="100000"/>
              </a:lnSpc>
              <a:spcBef>
                <a:spcPts val="125"/>
              </a:spcBef>
            </a:pPr>
            <a:r>
              <a:rPr sz="8450" spc="-570" dirty="0"/>
              <a:t>BFS</a:t>
            </a:r>
            <a:r>
              <a:rPr sz="8450" spc="-415" dirty="0"/>
              <a:t> </a:t>
            </a:r>
            <a:r>
              <a:rPr sz="8450" spc="-305" dirty="0"/>
              <a:t>Breadth</a:t>
            </a:r>
            <a:r>
              <a:rPr sz="8450" spc="-405" dirty="0"/>
              <a:t> </a:t>
            </a:r>
            <a:r>
              <a:rPr sz="8450" spc="-325" dirty="0"/>
              <a:t>First</a:t>
            </a:r>
            <a:r>
              <a:rPr sz="8450" spc="-405" dirty="0"/>
              <a:t> </a:t>
            </a:r>
            <a:r>
              <a:rPr sz="8450" spc="-265" dirty="0"/>
              <a:t>Search</a:t>
            </a:r>
            <a:endParaRPr sz="8450"/>
          </a:p>
        </p:txBody>
      </p:sp>
      <p:sp>
        <p:nvSpPr>
          <p:cNvPr id="3" name="object 3"/>
          <p:cNvSpPr/>
          <p:nvPr/>
        </p:nvSpPr>
        <p:spPr>
          <a:xfrm>
            <a:off x="0" y="12"/>
            <a:ext cx="18288000" cy="2550795"/>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84" y="235686"/>
                </a:lnTo>
                <a:lnTo>
                  <a:pt x="3904119" y="215900"/>
                </a:lnTo>
                <a:lnTo>
                  <a:pt x="3948328" y="196748"/>
                </a:lnTo>
                <a:lnTo>
                  <a:pt x="3993210" y="178231"/>
                </a:lnTo>
                <a:lnTo>
                  <a:pt x="4038790" y="160350"/>
                </a:lnTo>
                <a:lnTo>
                  <a:pt x="4085056" y="143078"/>
                </a:lnTo>
                <a:lnTo>
                  <a:pt x="4132046" y="126441"/>
                </a:lnTo>
                <a:lnTo>
                  <a:pt x="4179747" y="110413"/>
                </a:lnTo>
                <a:lnTo>
                  <a:pt x="4228198" y="94996"/>
                </a:lnTo>
                <a:lnTo>
                  <a:pt x="4277398" y="80187"/>
                </a:lnTo>
                <a:lnTo>
                  <a:pt x="4327360" y="65989"/>
                </a:lnTo>
                <a:lnTo>
                  <a:pt x="4378096" y="52387"/>
                </a:lnTo>
                <a:lnTo>
                  <a:pt x="4429620" y="39370"/>
                </a:lnTo>
                <a:lnTo>
                  <a:pt x="4481931" y="26949"/>
                </a:lnTo>
                <a:lnTo>
                  <a:pt x="4535068" y="15113"/>
                </a:lnTo>
                <a:lnTo>
                  <a:pt x="4589030" y="3860"/>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82"/>
                </a:lnTo>
                <a:lnTo>
                  <a:pt x="3926192" y="144741"/>
                </a:lnTo>
                <a:lnTo>
                  <a:pt x="3881170" y="164261"/>
                </a:lnTo>
                <a:lnTo>
                  <a:pt x="3836809" y="184429"/>
                </a:lnTo>
                <a:lnTo>
                  <a:pt x="3793096" y="205257"/>
                </a:lnTo>
                <a:lnTo>
                  <a:pt x="3750030" y="226745"/>
                </a:lnTo>
                <a:lnTo>
                  <a:pt x="3707574" y="248907"/>
                </a:lnTo>
                <a:lnTo>
                  <a:pt x="3665728" y="271741"/>
                </a:lnTo>
                <a:lnTo>
                  <a:pt x="3621519" y="297053"/>
                </a:lnTo>
                <a:lnTo>
                  <a:pt x="3577869" y="323291"/>
                </a:lnTo>
                <a:lnTo>
                  <a:pt x="3534778" y="350418"/>
                </a:lnTo>
                <a:lnTo>
                  <a:pt x="3492233" y="378345"/>
                </a:lnTo>
                <a:lnTo>
                  <a:pt x="3450183" y="407060"/>
                </a:lnTo>
                <a:lnTo>
                  <a:pt x="3408616" y="436486"/>
                </a:lnTo>
                <a:lnTo>
                  <a:pt x="3367519" y="466585"/>
                </a:lnTo>
                <a:lnTo>
                  <a:pt x="3326866" y="497293"/>
                </a:lnTo>
                <a:lnTo>
                  <a:pt x="3288868" y="526821"/>
                </a:lnTo>
                <a:lnTo>
                  <a:pt x="0" y="526821"/>
                </a:lnTo>
                <a:lnTo>
                  <a:pt x="0" y="574446"/>
                </a:lnTo>
                <a:lnTo>
                  <a:pt x="3229508" y="574446"/>
                </a:lnTo>
                <a:lnTo>
                  <a:pt x="3207308" y="592582"/>
                </a:lnTo>
                <a:lnTo>
                  <a:pt x="3168180" y="625233"/>
                </a:lnTo>
                <a:lnTo>
                  <a:pt x="3129381" y="658241"/>
                </a:lnTo>
                <a:lnTo>
                  <a:pt x="3090888" y="691553"/>
                </a:lnTo>
                <a:lnTo>
                  <a:pt x="3052673" y="725119"/>
                </a:lnTo>
                <a:lnTo>
                  <a:pt x="2976981" y="792784"/>
                </a:lnTo>
                <a:lnTo>
                  <a:pt x="2739758" y="1009802"/>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96"/>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12" y="2550083"/>
                </a:lnTo>
                <a:lnTo>
                  <a:pt x="30060" y="2550249"/>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01" y="2162454"/>
                </a:lnTo>
                <a:lnTo>
                  <a:pt x="1325003" y="2137587"/>
                </a:lnTo>
                <a:lnTo>
                  <a:pt x="1371765" y="2112149"/>
                </a:lnTo>
                <a:lnTo>
                  <a:pt x="1417955" y="2086305"/>
                </a:lnTo>
                <a:lnTo>
                  <a:pt x="1463903" y="2059927"/>
                </a:lnTo>
                <a:lnTo>
                  <a:pt x="1509509" y="2033066"/>
                </a:lnTo>
                <a:lnTo>
                  <a:pt x="1554759" y="2005774"/>
                </a:lnTo>
                <a:lnTo>
                  <a:pt x="1599653" y="1978050"/>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74" y="1051598"/>
                </a:lnTo>
                <a:lnTo>
                  <a:pt x="3013252" y="835710"/>
                </a:lnTo>
                <a:lnTo>
                  <a:pt x="3088195"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C2C"/>
          </a:solidFill>
        </p:spPr>
        <p:txBody>
          <a:bodyPr wrap="square" lIns="0" tIns="0" rIns="0" bIns="0" rtlCol="0"/>
          <a:lstStyle/>
          <a:p>
            <a:endParaRPr/>
          </a:p>
        </p:txBody>
      </p:sp>
      <p:sp>
        <p:nvSpPr>
          <p:cNvPr id="4" name="object 4"/>
          <p:cNvSpPr/>
          <p:nvPr/>
        </p:nvSpPr>
        <p:spPr>
          <a:xfrm>
            <a:off x="0" y="7892605"/>
            <a:ext cx="18288000" cy="2394585"/>
          </a:xfrm>
          <a:custGeom>
            <a:avLst/>
            <a:gdLst/>
            <a:ahLst/>
            <a:cxnLst/>
            <a:rect l="l" t="t" r="r" b="b"/>
            <a:pathLst>
              <a:path w="18288000" h="2394584">
                <a:moveTo>
                  <a:pt x="18287988" y="0"/>
                </a:moveTo>
                <a:lnTo>
                  <a:pt x="18231523" y="5473"/>
                </a:lnTo>
                <a:lnTo>
                  <a:pt x="18154549" y="18618"/>
                </a:lnTo>
                <a:lnTo>
                  <a:pt x="18108041" y="27863"/>
                </a:lnTo>
                <a:lnTo>
                  <a:pt x="18061496" y="37909"/>
                </a:lnTo>
                <a:lnTo>
                  <a:pt x="18014912" y="48768"/>
                </a:lnTo>
                <a:lnTo>
                  <a:pt x="17968303" y="60413"/>
                </a:lnTo>
                <a:lnTo>
                  <a:pt x="17921669" y="72859"/>
                </a:lnTo>
                <a:lnTo>
                  <a:pt x="17875009" y="86106"/>
                </a:lnTo>
                <a:lnTo>
                  <a:pt x="17828337" y="100139"/>
                </a:lnTo>
                <a:lnTo>
                  <a:pt x="17781664" y="114960"/>
                </a:lnTo>
                <a:lnTo>
                  <a:pt x="17734966" y="130568"/>
                </a:lnTo>
                <a:lnTo>
                  <a:pt x="17688281" y="146964"/>
                </a:lnTo>
                <a:lnTo>
                  <a:pt x="17641596" y="164147"/>
                </a:lnTo>
                <a:lnTo>
                  <a:pt x="17594936" y="182105"/>
                </a:lnTo>
                <a:lnTo>
                  <a:pt x="17548276" y="200850"/>
                </a:lnTo>
                <a:lnTo>
                  <a:pt x="17501642" y="220370"/>
                </a:lnTo>
                <a:lnTo>
                  <a:pt x="17455033" y="240665"/>
                </a:lnTo>
                <a:lnTo>
                  <a:pt x="17408462" y="261734"/>
                </a:lnTo>
                <a:lnTo>
                  <a:pt x="17361916" y="283578"/>
                </a:lnTo>
                <a:lnTo>
                  <a:pt x="17315422" y="306197"/>
                </a:lnTo>
                <a:lnTo>
                  <a:pt x="17268978" y="329577"/>
                </a:lnTo>
                <a:lnTo>
                  <a:pt x="17222572" y="353720"/>
                </a:lnTo>
                <a:lnTo>
                  <a:pt x="17176230" y="378637"/>
                </a:lnTo>
                <a:lnTo>
                  <a:pt x="17129405" y="404558"/>
                </a:lnTo>
                <a:lnTo>
                  <a:pt x="17082974" y="431063"/>
                </a:lnTo>
                <a:lnTo>
                  <a:pt x="17036936" y="458114"/>
                </a:lnTo>
                <a:lnTo>
                  <a:pt x="16991292" y="485698"/>
                </a:lnTo>
                <a:lnTo>
                  <a:pt x="16946042" y="513765"/>
                </a:lnTo>
                <a:lnTo>
                  <a:pt x="16901186" y="542302"/>
                </a:lnTo>
                <a:lnTo>
                  <a:pt x="16856736" y="571296"/>
                </a:lnTo>
                <a:lnTo>
                  <a:pt x="16812667" y="600710"/>
                </a:lnTo>
                <a:lnTo>
                  <a:pt x="16769004" y="630529"/>
                </a:lnTo>
                <a:lnTo>
                  <a:pt x="16725735" y="660717"/>
                </a:lnTo>
                <a:lnTo>
                  <a:pt x="16682860" y="691248"/>
                </a:lnTo>
                <a:lnTo>
                  <a:pt x="16640391" y="722109"/>
                </a:lnTo>
                <a:lnTo>
                  <a:pt x="16598329" y="753262"/>
                </a:lnTo>
                <a:lnTo>
                  <a:pt x="16556660" y="784682"/>
                </a:lnTo>
                <a:lnTo>
                  <a:pt x="16515385" y="816368"/>
                </a:lnTo>
                <a:lnTo>
                  <a:pt x="16474529" y="848271"/>
                </a:lnTo>
                <a:lnTo>
                  <a:pt x="16434067" y="880364"/>
                </a:lnTo>
                <a:lnTo>
                  <a:pt x="16393998" y="912647"/>
                </a:lnTo>
                <a:lnTo>
                  <a:pt x="16354349" y="945070"/>
                </a:lnTo>
                <a:lnTo>
                  <a:pt x="16315106" y="977620"/>
                </a:lnTo>
                <a:lnTo>
                  <a:pt x="16276257" y="1010259"/>
                </a:lnTo>
                <a:lnTo>
                  <a:pt x="16237827" y="1042987"/>
                </a:lnTo>
                <a:lnTo>
                  <a:pt x="16199790" y="1075766"/>
                </a:lnTo>
                <a:lnTo>
                  <a:pt x="16162173" y="1108557"/>
                </a:lnTo>
                <a:lnTo>
                  <a:pt x="16088157" y="1174127"/>
                </a:lnTo>
                <a:lnTo>
                  <a:pt x="16015792" y="1239494"/>
                </a:lnTo>
                <a:lnTo>
                  <a:pt x="15945066" y="1304467"/>
                </a:lnTo>
                <a:lnTo>
                  <a:pt x="15842069" y="1400746"/>
                </a:lnTo>
                <a:lnTo>
                  <a:pt x="15617203" y="1614512"/>
                </a:lnTo>
                <a:lnTo>
                  <a:pt x="15542121" y="1684680"/>
                </a:lnTo>
                <a:lnTo>
                  <a:pt x="15504198" y="1719491"/>
                </a:lnTo>
                <a:lnTo>
                  <a:pt x="15465971" y="1754047"/>
                </a:lnTo>
                <a:lnTo>
                  <a:pt x="15427427" y="1788274"/>
                </a:lnTo>
                <a:lnTo>
                  <a:pt x="15388527" y="1822094"/>
                </a:lnTo>
                <a:lnTo>
                  <a:pt x="15349258" y="1855457"/>
                </a:lnTo>
                <a:lnTo>
                  <a:pt x="15341003" y="1862289"/>
                </a:lnTo>
                <a:lnTo>
                  <a:pt x="0" y="1862289"/>
                </a:lnTo>
                <a:lnTo>
                  <a:pt x="0" y="1909914"/>
                </a:lnTo>
                <a:lnTo>
                  <a:pt x="15282698" y="1909914"/>
                </a:lnTo>
                <a:lnTo>
                  <a:pt x="15269490" y="1920532"/>
                </a:lnTo>
                <a:lnTo>
                  <a:pt x="15228926" y="1952117"/>
                </a:lnTo>
                <a:lnTo>
                  <a:pt x="15187879" y="1982965"/>
                </a:lnTo>
                <a:lnTo>
                  <a:pt x="15146325" y="2013026"/>
                </a:lnTo>
                <a:lnTo>
                  <a:pt x="15104225" y="2042223"/>
                </a:lnTo>
                <a:lnTo>
                  <a:pt x="15061565" y="2070493"/>
                </a:lnTo>
                <a:lnTo>
                  <a:pt x="15018309" y="2097773"/>
                </a:lnTo>
                <a:lnTo>
                  <a:pt x="14974431" y="2123998"/>
                </a:lnTo>
                <a:lnTo>
                  <a:pt x="14932660" y="2147773"/>
                </a:lnTo>
                <a:lnTo>
                  <a:pt x="14890166" y="2170798"/>
                </a:lnTo>
                <a:lnTo>
                  <a:pt x="14846948" y="2193099"/>
                </a:lnTo>
                <a:lnTo>
                  <a:pt x="14802866" y="2214727"/>
                </a:lnTo>
                <a:lnTo>
                  <a:pt x="14758264" y="2235530"/>
                </a:lnTo>
                <a:lnTo>
                  <a:pt x="14712760" y="2255672"/>
                </a:lnTo>
                <a:lnTo>
                  <a:pt x="14666468" y="2275103"/>
                </a:lnTo>
                <a:lnTo>
                  <a:pt x="14619364" y="2293836"/>
                </a:lnTo>
                <a:lnTo>
                  <a:pt x="14571434" y="2311870"/>
                </a:lnTo>
                <a:lnTo>
                  <a:pt x="14522666" y="2329218"/>
                </a:lnTo>
                <a:lnTo>
                  <a:pt x="14473047" y="2345893"/>
                </a:lnTo>
                <a:lnTo>
                  <a:pt x="14422552" y="2361869"/>
                </a:lnTo>
                <a:lnTo>
                  <a:pt x="14371168" y="2377198"/>
                </a:lnTo>
                <a:lnTo>
                  <a:pt x="14318882" y="2391841"/>
                </a:lnTo>
                <a:lnTo>
                  <a:pt x="14309179" y="2394394"/>
                </a:lnTo>
                <a:lnTo>
                  <a:pt x="14492897" y="2394394"/>
                </a:lnTo>
                <a:lnTo>
                  <a:pt x="14566392" y="2369375"/>
                </a:lnTo>
                <a:lnTo>
                  <a:pt x="14612988" y="2352306"/>
                </a:lnTo>
                <a:lnTo>
                  <a:pt x="14658835" y="2334603"/>
                </a:lnTo>
                <a:lnTo>
                  <a:pt x="14703946" y="2316251"/>
                </a:lnTo>
                <a:lnTo>
                  <a:pt x="14748332" y="2297265"/>
                </a:lnTo>
                <a:lnTo>
                  <a:pt x="14792008" y="2277618"/>
                </a:lnTo>
                <a:lnTo>
                  <a:pt x="14834985" y="2257323"/>
                </a:lnTo>
                <a:lnTo>
                  <a:pt x="14877276" y="2236355"/>
                </a:lnTo>
                <a:lnTo>
                  <a:pt x="14919008" y="2214676"/>
                </a:lnTo>
                <a:lnTo>
                  <a:pt x="14959876" y="2192426"/>
                </a:lnTo>
                <a:lnTo>
                  <a:pt x="15000212" y="2169452"/>
                </a:lnTo>
                <a:lnTo>
                  <a:pt x="15042693" y="2144039"/>
                </a:lnTo>
                <a:lnTo>
                  <a:pt x="15084565" y="2117687"/>
                </a:lnTo>
                <a:lnTo>
                  <a:pt x="15125853" y="2090458"/>
                </a:lnTo>
                <a:lnTo>
                  <a:pt x="15166594" y="2062416"/>
                </a:lnTo>
                <a:lnTo>
                  <a:pt x="15206802" y="2033600"/>
                </a:lnTo>
                <a:lnTo>
                  <a:pt x="15246503" y="2004072"/>
                </a:lnTo>
                <a:lnTo>
                  <a:pt x="15285733" y="1973897"/>
                </a:lnTo>
                <a:lnTo>
                  <a:pt x="15324506" y="1943112"/>
                </a:lnTo>
                <a:lnTo>
                  <a:pt x="15362860" y="1911781"/>
                </a:lnTo>
                <a:lnTo>
                  <a:pt x="15365083" y="1909914"/>
                </a:lnTo>
                <a:lnTo>
                  <a:pt x="18287988" y="1909914"/>
                </a:lnTo>
                <a:lnTo>
                  <a:pt x="18287988" y="1862289"/>
                </a:lnTo>
                <a:lnTo>
                  <a:pt x="15421394" y="1862289"/>
                </a:lnTo>
                <a:lnTo>
                  <a:pt x="15438374" y="1847710"/>
                </a:lnTo>
                <a:lnTo>
                  <a:pt x="15475611" y="1815071"/>
                </a:lnTo>
                <a:lnTo>
                  <a:pt x="15512504" y="1782114"/>
                </a:lnTo>
                <a:lnTo>
                  <a:pt x="15549106" y="1748878"/>
                </a:lnTo>
                <a:lnTo>
                  <a:pt x="15585428" y="1715439"/>
                </a:lnTo>
                <a:lnTo>
                  <a:pt x="15657373" y="1648104"/>
                </a:lnTo>
                <a:lnTo>
                  <a:pt x="15877286" y="1439024"/>
                </a:lnTo>
                <a:lnTo>
                  <a:pt x="15979610" y="1343406"/>
                </a:lnTo>
                <a:lnTo>
                  <a:pt x="16049867" y="1278902"/>
                </a:lnTo>
                <a:lnTo>
                  <a:pt x="16121749" y="1214005"/>
                </a:lnTo>
                <a:lnTo>
                  <a:pt x="16195243" y="1148930"/>
                </a:lnTo>
                <a:lnTo>
                  <a:pt x="16270364" y="1083856"/>
                </a:lnTo>
                <a:lnTo>
                  <a:pt x="16308515" y="1051382"/>
                </a:lnTo>
                <a:lnTo>
                  <a:pt x="16347085" y="1018984"/>
                </a:lnTo>
                <a:lnTo>
                  <a:pt x="16386036" y="986688"/>
                </a:lnTo>
                <a:lnTo>
                  <a:pt x="16425393" y="954519"/>
                </a:lnTo>
                <a:lnTo>
                  <a:pt x="16465144" y="922489"/>
                </a:lnTo>
                <a:lnTo>
                  <a:pt x="16505301" y="890638"/>
                </a:lnTo>
                <a:lnTo>
                  <a:pt x="16545840" y="858989"/>
                </a:lnTo>
                <a:lnTo>
                  <a:pt x="16586784" y="827557"/>
                </a:lnTo>
                <a:lnTo>
                  <a:pt x="16628110" y="796378"/>
                </a:lnTo>
                <a:lnTo>
                  <a:pt x="16669842" y="765479"/>
                </a:lnTo>
                <a:lnTo>
                  <a:pt x="16711956" y="734860"/>
                </a:lnTo>
                <a:lnTo>
                  <a:pt x="16754475" y="704570"/>
                </a:lnTo>
                <a:lnTo>
                  <a:pt x="16797376" y="674636"/>
                </a:lnTo>
                <a:lnTo>
                  <a:pt x="16840657" y="645058"/>
                </a:lnTo>
                <a:lnTo>
                  <a:pt x="16884333" y="615873"/>
                </a:lnTo>
                <a:lnTo>
                  <a:pt x="16928402" y="587121"/>
                </a:lnTo>
                <a:lnTo>
                  <a:pt x="16972852" y="558800"/>
                </a:lnTo>
                <a:lnTo>
                  <a:pt x="17017683" y="530961"/>
                </a:lnTo>
                <a:lnTo>
                  <a:pt x="17062908" y="503605"/>
                </a:lnTo>
                <a:lnTo>
                  <a:pt x="17108513" y="476770"/>
                </a:lnTo>
                <a:lnTo>
                  <a:pt x="17154500" y="450481"/>
                </a:lnTo>
                <a:lnTo>
                  <a:pt x="17200868" y="424764"/>
                </a:lnTo>
                <a:lnTo>
                  <a:pt x="17248670" y="399072"/>
                </a:lnTo>
                <a:lnTo>
                  <a:pt x="17296537" y="374218"/>
                </a:lnTo>
                <a:lnTo>
                  <a:pt x="17344454" y="350189"/>
                </a:lnTo>
                <a:lnTo>
                  <a:pt x="17392422" y="326999"/>
                </a:lnTo>
                <a:lnTo>
                  <a:pt x="17440440" y="304660"/>
                </a:lnTo>
                <a:lnTo>
                  <a:pt x="17488485" y="283146"/>
                </a:lnTo>
                <a:lnTo>
                  <a:pt x="17536567" y="262470"/>
                </a:lnTo>
                <a:lnTo>
                  <a:pt x="17584662" y="242646"/>
                </a:lnTo>
                <a:lnTo>
                  <a:pt x="17632782" y="223659"/>
                </a:lnTo>
                <a:lnTo>
                  <a:pt x="17680915" y="205511"/>
                </a:lnTo>
                <a:lnTo>
                  <a:pt x="17729048" y="188201"/>
                </a:lnTo>
                <a:lnTo>
                  <a:pt x="17777194" y="171742"/>
                </a:lnTo>
                <a:lnTo>
                  <a:pt x="17825314" y="156133"/>
                </a:lnTo>
                <a:lnTo>
                  <a:pt x="17873434" y="141363"/>
                </a:lnTo>
                <a:lnTo>
                  <a:pt x="17921529" y="127457"/>
                </a:lnTo>
                <a:lnTo>
                  <a:pt x="17969611" y="114388"/>
                </a:lnTo>
                <a:lnTo>
                  <a:pt x="18017655" y="102171"/>
                </a:lnTo>
                <a:lnTo>
                  <a:pt x="18065649" y="90805"/>
                </a:lnTo>
                <a:lnTo>
                  <a:pt x="18113617" y="80289"/>
                </a:lnTo>
                <a:lnTo>
                  <a:pt x="18161521" y="70637"/>
                </a:lnTo>
                <a:lnTo>
                  <a:pt x="18209375" y="61836"/>
                </a:lnTo>
                <a:lnTo>
                  <a:pt x="18257381" y="55105"/>
                </a:lnTo>
                <a:lnTo>
                  <a:pt x="18287988" y="52781"/>
                </a:lnTo>
                <a:lnTo>
                  <a:pt x="18287988" y="0"/>
                </a:lnTo>
                <a:close/>
              </a:path>
            </a:pathLst>
          </a:custGeom>
          <a:solidFill>
            <a:srgbClr val="332C2C"/>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TM10001105[[fn=Recorte]]</Template>
  <TotalTime>7</TotalTime>
  <Words>1218</Words>
  <Application>Microsoft Office PowerPoint</Application>
  <PresentationFormat>Personalizado</PresentationFormat>
  <Paragraphs>94</Paragraphs>
  <Slides>31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31</vt:i4>
      </vt:variant>
    </vt:vector>
  </HeadingPairs>
  <TitlesOfParts>
    <vt:vector size="35" baseType="lpstr">
      <vt:lpstr>Georgia</vt:lpstr>
      <vt:lpstr>Times New Roman</vt:lpstr>
      <vt:lpstr>Verdana</vt:lpstr>
      <vt:lpstr>Office Theme</vt:lpstr>
      <vt:lpstr>Algoritmos de Búsqueda: DFS BFS</vt:lpstr>
      <vt:lpstr>DFS Deep First Search</vt:lpstr>
      <vt:lpstr>Presentación de PowerPoint</vt:lpstr>
      <vt:lpstr>Principios del Algoritmo</vt:lpstr>
      <vt:lpstr>Complejidad Temporal</vt:lpstr>
      <vt:lpstr>Aplicaciones del DFS</vt:lpstr>
      <vt:lpstr>Presentación de PowerPoint</vt:lpstr>
      <vt:lpstr>Conclusión</vt:lpstr>
      <vt:lpstr>BFS Breadth First Search</vt:lpstr>
      <vt:lpstr>Introducción al BFS</vt:lpstr>
      <vt:lpstr>Principios del Algoritmo</vt:lpstr>
      <vt:lpstr>Aplicaciones en Redes Sociales</vt:lpstr>
      <vt:lpstr>Rutas en Navegación</vt:lpstr>
      <vt:lpstr>BFS es efectivo en la , donde el objetivo es encontrar la salida desde un punto de entrada. Este algoritmo garantiza que se explore cada camino antes de retroceder, asegurando que se encuentre la solución más rápida y eﬁciente al laberinto.</vt:lpstr>
      <vt:lpstr>Ventajas del BFS</vt:lpstr>
      <vt:lpstr>Conclusión</vt:lpstr>
      <vt:lpstr>Greedy Best-First Search</vt:lpstr>
      <vt:lpstr>Introducción al Algoritmo</vt:lpstr>
      <vt:lpstr>Presentación de PowerPoint</vt:lpstr>
      <vt:lpstr>Ventajas del Algoritmo</vt:lpstr>
      <vt:lpstr>Presentación de PowerPoint</vt:lpstr>
      <vt:lpstr>Aplicaciones Prácticas</vt:lpstr>
      <vt:lpstr>Conclusión</vt:lpstr>
      <vt:lpstr>Algoritmo A*</vt:lpstr>
      <vt:lpstr>Presentación de PowerPoint</vt:lpstr>
      <vt:lpstr>Presentación de PowerPoint</vt:lpstr>
      <vt:lpstr>Ventajas del Algoritmo A*</vt:lpstr>
      <vt:lpstr>Aplicaciones en Videojuegos</vt:lpstr>
      <vt:lpstr>Aplicaciones en Robótica</vt:lpstr>
      <vt:lpstr>Conclusión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de Búsqueda: DFS BFS</dc:title>
  <cp:lastModifiedBy>LEB-</cp:lastModifiedBy>
  <cp:revision>1</cp:revision>
  <dcterms:created xsi:type="dcterms:W3CDTF">2024-10-03T20:23:07Z</dcterms:created>
  <dcterms:modified xsi:type="dcterms:W3CDTF">2024-10-03T20:30:52Z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2024-10-03T00:00:00Z</vt:filetime>
  </property>
  <property fmtid="{D5CDD505-2E9C-101B-9397-08002B2CF9AE}" pid="3" name="Producer">
    <vt:lpwstr>iLovePDF</vt:lpwstr>
  </property>
</Properties>
</file>